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4" r:id="rId12"/>
    <p:sldId id="269" r:id="rId13"/>
    <p:sldId id="270" r:id="rId14"/>
    <p:sldId id="271" r:id="rId15"/>
    <p:sldId id="272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 smtClean="0"/>
              <a:t>       </a:t>
            </a:r>
            <a:r>
              <a:rPr lang="cs-CZ" b="1" dirty="0" smtClean="0"/>
              <a:t>DRUŽSTEVNÍ BYDLENÍ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z="5400" dirty="0" smtClean="0"/>
          </a:p>
          <a:p>
            <a:r>
              <a:rPr lang="cs-CZ" sz="5400" dirty="0" smtClean="0"/>
              <a:t>PROJEKT</a:t>
            </a:r>
            <a:r>
              <a:rPr lang="cs-CZ" sz="5400" dirty="0" smtClean="0"/>
              <a:t> </a:t>
            </a:r>
            <a:r>
              <a:rPr lang="cs-CZ" sz="5400" dirty="0" smtClean="0"/>
              <a:t>AREÁLU BÝVALÉ MLÉKÁRNY</a:t>
            </a:r>
            <a:endParaRPr lang="cs-CZ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56" y="2075825"/>
            <a:ext cx="1723168" cy="16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Osobní vlastnictví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713" y="1888850"/>
            <a:ext cx="9784080" cy="420624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Tento proces vyžaduje souhlas družstva za splnění určitých podmínek</a:t>
            </a:r>
            <a:r>
              <a:rPr lang="cs-CZ" dirty="0" smtClean="0"/>
              <a:t>. </a:t>
            </a:r>
            <a:r>
              <a:rPr lang="cs-CZ" dirty="0" smtClean="0"/>
              <a:t>Podmínky budou součástí stanov.</a:t>
            </a:r>
            <a:endParaRPr lang="cs-CZ" dirty="0" smtClean="0"/>
          </a:p>
          <a:p>
            <a:r>
              <a:rPr lang="cs-CZ" dirty="0" smtClean="0"/>
              <a:t>Nejdůležitější podmínka pro převod je úplné splacení anuity.</a:t>
            </a:r>
          </a:p>
          <a:p>
            <a:r>
              <a:rPr lang="cs-CZ" dirty="0" smtClean="0"/>
              <a:t>Musí být uhrazeny veškeré dlužné částky vůči družstvu.</a:t>
            </a:r>
          </a:p>
          <a:p>
            <a:r>
              <a:rPr lang="cs-CZ" dirty="0" smtClean="0"/>
              <a:t>Kdy? Předpoklad je v rozmezí po 20-30 letech.</a:t>
            </a:r>
          </a:p>
          <a:p>
            <a:r>
              <a:rPr lang="cs-CZ" dirty="0" smtClean="0"/>
              <a:t>Plán: přechod do společenství vlastníků jednotek.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31" y="3086115"/>
            <a:ext cx="3281564" cy="329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Harmonogram projektu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194714"/>
              </p:ext>
            </p:extLst>
          </p:nvPr>
        </p:nvGraphicFramePr>
        <p:xfrm>
          <a:off x="818866" y="1897038"/>
          <a:ext cx="10168133" cy="48517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18589">
                  <a:extLst>
                    <a:ext uri="{9D8B030D-6E8A-4147-A177-3AD203B41FA5}">
                      <a16:colId xmlns:a16="http://schemas.microsoft.com/office/drawing/2014/main" val="4049803860"/>
                    </a:ext>
                  </a:extLst>
                </a:gridCol>
                <a:gridCol w="3374772">
                  <a:extLst>
                    <a:ext uri="{9D8B030D-6E8A-4147-A177-3AD203B41FA5}">
                      <a16:colId xmlns:a16="http://schemas.microsoft.com/office/drawing/2014/main" val="1749544305"/>
                    </a:ext>
                  </a:extLst>
                </a:gridCol>
                <a:gridCol w="3374772">
                  <a:extLst>
                    <a:ext uri="{9D8B030D-6E8A-4147-A177-3AD203B41FA5}">
                      <a16:colId xmlns:a16="http://schemas.microsoft.com/office/drawing/2014/main" val="3397241516"/>
                    </a:ext>
                  </a:extLst>
                </a:gridCol>
              </a:tblGrid>
              <a:tr h="132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2026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projektová </a:t>
                      </a:r>
                      <a:r>
                        <a:rPr lang="cs-CZ" sz="2200" dirty="0">
                          <a:effectLst/>
                        </a:rPr>
                        <a:t>příprava a povolovací proces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finalizace </a:t>
                      </a:r>
                      <a:r>
                        <a:rPr lang="cs-CZ" sz="2200" dirty="0">
                          <a:effectLst/>
                        </a:rPr>
                        <a:t>studie, územní rozhodnutí, stavební povolení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80358734"/>
                  </a:ext>
                </a:extLst>
              </a:tr>
              <a:tr h="132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2027</a:t>
                      </a:r>
                      <a:endParaRPr lang="cs-CZ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nábor </a:t>
                      </a:r>
                      <a:r>
                        <a:rPr lang="cs-CZ" sz="2200" dirty="0">
                          <a:effectLst/>
                        </a:rPr>
                        <a:t>členů družstva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informační </a:t>
                      </a:r>
                      <a:r>
                        <a:rPr lang="cs-CZ" sz="2200" dirty="0">
                          <a:effectLst/>
                        </a:rPr>
                        <a:t>kampaň, přihlášky, výběr zájemců, založení družstva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0783513"/>
                  </a:ext>
                </a:extLst>
              </a:tr>
              <a:tr h="132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2028–2030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výstavba </a:t>
                      </a:r>
                      <a:r>
                        <a:rPr lang="cs-CZ" sz="2200" dirty="0">
                          <a:effectLst/>
                        </a:rPr>
                        <a:t>bytového komplexu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realizace </a:t>
                      </a:r>
                      <a:r>
                        <a:rPr lang="cs-CZ" sz="2200" dirty="0">
                          <a:effectLst/>
                        </a:rPr>
                        <a:t>stavby, postupné dokončování etap, kolaudace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81809059"/>
                  </a:ext>
                </a:extLst>
              </a:tr>
              <a:tr h="88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2030+</a:t>
                      </a:r>
                      <a:endParaRPr lang="cs-CZ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nastěhování </a:t>
                      </a:r>
                      <a:r>
                        <a:rPr lang="cs-CZ" sz="2200" dirty="0">
                          <a:effectLst/>
                        </a:rPr>
                        <a:t>a provoz družstva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převzetí </a:t>
                      </a:r>
                      <a:r>
                        <a:rPr lang="cs-CZ" sz="2200" dirty="0">
                          <a:effectLst/>
                        </a:rPr>
                        <a:t>bytů, správa objektu, komunitní aktivity</a:t>
                      </a:r>
                      <a:endParaRPr lang="cs-CZ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53974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8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4806" y="447950"/>
            <a:ext cx="978408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Příklad dobré praxe</a:t>
            </a:r>
            <a:br>
              <a:rPr lang="cs-CZ" dirty="0" smtClean="0"/>
            </a:br>
            <a:r>
              <a:rPr lang="cs-CZ" dirty="0" smtClean="0"/>
              <a:t>Hanušovice – Jeseníky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64" y="1861175"/>
            <a:ext cx="8382364" cy="49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93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Příklad dobré praxe</a:t>
            </a:r>
            <a:br>
              <a:rPr lang="cs-CZ" dirty="0" smtClean="0"/>
            </a:br>
            <a:r>
              <a:rPr lang="cs-CZ" dirty="0" smtClean="0"/>
              <a:t>HANUŠOVICE - </a:t>
            </a:r>
            <a:r>
              <a:rPr lang="cs-CZ" dirty="0" err="1" smtClean="0"/>
              <a:t>jESENÍKY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1" y="1910924"/>
            <a:ext cx="8789158" cy="47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10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Příklad dobré praxe</a:t>
            </a:r>
            <a:br>
              <a:rPr lang="cs-CZ" dirty="0" smtClean="0"/>
            </a:br>
            <a:r>
              <a:rPr lang="cs-CZ" dirty="0" err="1" smtClean="0"/>
              <a:t>žďár</a:t>
            </a:r>
            <a:r>
              <a:rPr lang="cs-CZ" dirty="0" smtClean="0"/>
              <a:t> nad </a:t>
            </a:r>
            <a:r>
              <a:rPr lang="cs-CZ" dirty="0" err="1" smtClean="0"/>
              <a:t>sázavou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98" y="1892915"/>
            <a:ext cx="8310571" cy="4923054"/>
          </a:xfrm>
        </p:spPr>
      </p:pic>
    </p:spTree>
    <p:extLst>
      <p:ext uri="{BB962C8B-B14F-4D97-AF65-F5344CB8AC3E}">
        <p14:creationId xmlns:p14="http://schemas.microsoft.com/office/powerpoint/2010/main" val="320374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 dobré praxe</a:t>
            </a:r>
            <a:br>
              <a:rPr lang="cs-CZ" dirty="0"/>
            </a:br>
            <a:r>
              <a:rPr lang="cs-CZ" dirty="0" err="1"/>
              <a:t>žďár</a:t>
            </a:r>
            <a:r>
              <a:rPr lang="cs-CZ" dirty="0"/>
              <a:t> nad </a:t>
            </a:r>
            <a:r>
              <a:rPr lang="cs-CZ" dirty="0" err="1"/>
              <a:t>sázavou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08" y="1877139"/>
            <a:ext cx="8699101" cy="4906649"/>
          </a:xfrm>
        </p:spPr>
      </p:pic>
    </p:spTree>
    <p:extLst>
      <p:ext uri="{BB962C8B-B14F-4D97-AF65-F5344CB8AC3E}">
        <p14:creationId xmlns:p14="http://schemas.microsoft.com/office/powerpoint/2010/main" val="112966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Co říci závěrem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110" y="1957089"/>
            <a:ext cx="7790956" cy="4206240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lvl="1"/>
            <a:r>
              <a:rPr lang="cs-CZ" sz="2200" b="1" dirty="0"/>
              <a:t>Jasný cíl: Zahájení stavby </a:t>
            </a:r>
            <a:r>
              <a:rPr lang="cs-CZ" sz="2200" b="1" dirty="0" smtClean="0"/>
              <a:t>2028</a:t>
            </a:r>
            <a:r>
              <a:rPr lang="cs-CZ" sz="2200" dirty="0" smtClean="0"/>
              <a:t> </a:t>
            </a:r>
            <a:r>
              <a:rPr lang="cs-CZ" sz="2200" dirty="0"/>
              <a:t>s dokončením do konce roku </a:t>
            </a:r>
            <a:r>
              <a:rPr lang="cs-CZ" sz="2200" b="1" dirty="0"/>
              <a:t>2030</a:t>
            </a:r>
            <a:r>
              <a:rPr lang="cs-CZ" sz="2200" dirty="0" smtClean="0"/>
              <a:t>.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2200" dirty="0" smtClean="0"/>
              <a:t>Družstevní bydlení je založeno na principu férového společenství.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2200" dirty="0" smtClean="0"/>
              <a:t>Příznivá kvalita života ve městě.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2200" dirty="0" smtClean="0"/>
              <a:t>Zajištění finanční stability a solventnosti.</a:t>
            </a:r>
          </a:p>
          <a:p>
            <a:pPr lvl="1"/>
            <a:endParaRPr lang="cs-CZ" sz="2200" dirty="0" smtClean="0"/>
          </a:p>
          <a:p>
            <a:pPr lvl="1"/>
            <a:r>
              <a:rPr lang="cs-CZ" sz="2200" dirty="0" smtClean="0"/>
              <a:t>Alternativa k tržním bytům.</a:t>
            </a:r>
            <a:endParaRPr lang="cs-CZ" sz="2200" dirty="0" smtClean="0"/>
          </a:p>
          <a:p>
            <a:pPr lvl="1"/>
            <a:endParaRPr lang="cs-CZ" sz="2200" dirty="0" smtClean="0"/>
          </a:p>
          <a:p>
            <a:pPr lvl="1"/>
            <a:r>
              <a:rPr lang="cs-CZ" sz="2200" dirty="0" smtClean="0"/>
              <a:t>Role města v družstevním bydlení jako největší záruka.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endParaRPr lang="cs-CZ" dirty="0" smtClean="0"/>
          </a:p>
          <a:p>
            <a:pPr lvl="1"/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91" y="2475803"/>
            <a:ext cx="3694547" cy="31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0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Děkuji vám za pozornost.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2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Vize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80"/>
            <a:ext cx="7163159" cy="4206240"/>
          </a:xfrm>
        </p:spPr>
        <p:txBody>
          <a:bodyPr/>
          <a:lstStyle/>
          <a:p>
            <a:r>
              <a:rPr lang="cs-CZ" b="1" dirty="0" smtClean="0"/>
              <a:t>Cíl:</a:t>
            </a:r>
            <a:r>
              <a:rPr lang="cs-CZ" dirty="0" smtClean="0"/>
              <a:t> </a:t>
            </a:r>
            <a:r>
              <a:rPr lang="cs-CZ" dirty="0"/>
              <a:t>v</a:t>
            </a:r>
            <a:r>
              <a:rPr lang="cs-CZ" dirty="0" smtClean="0"/>
              <a:t>ytvořit dostupné</a:t>
            </a:r>
            <a:r>
              <a:rPr lang="cs-CZ" dirty="0" smtClean="0"/>
              <a:t>, moderní, </a:t>
            </a:r>
            <a:r>
              <a:rPr lang="cs-CZ" dirty="0" smtClean="0"/>
              <a:t>komunitní a ekologicky udržitelné bydlení.</a:t>
            </a:r>
          </a:p>
          <a:p>
            <a:r>
              <a:rPr lang="cs-CZ" b="1" dirty="0" smtClean="0"/>
              <a:t>Forma: </a:t>
            </a:r>
            <a:r>
              <a:rPr lang="cs-CZ" dirty="0" smtClean="0"/>
              <a:t>družstevní </a:t>
            </a:r>
            <a:r>
              <a:rPr lang="cs-CZ" dirty="0" smtClean="0"/>
              <a:t>– nižší vstupní náklady, spolurozhodování, stabilita.</a:t>
            </a:r>
          </a:p>
          <a:p>
            <a:r>
              <a:rPr lang="cs-CZ" b="1" dirty="0" smtClean="0"/>
              <a:t>Lokalita: </a:t>
            </a:r>
            <a:r>
              <a:rPr lang="cs-CZ" dirty="0" smtClean="0"/>
              <a:t>bývalá mlékárna  a pivovar – strategická poloha v centru Kyjova.</a:t>
            </a:r>
          </a:p>
          <a:p>
            <a:r>
              <a:rPr lang="cs-CZ" b="1" dirty="0" smtClean="0"/>
              <a:t>Přínosy:</a:t>
            </a:r>
            <a:r>
              <a:rPr lang="cs-CZ" dirty="0" smtClean="0"/>
              <a:t> oživení nevyužitého území, zvýšení dostupnosti bydlení, posílení komunitního života, ekologická a ekonomická udržitelnost.</a:t>
            </a:r>
          </a:p>
          <a:p>
            <a:r>
              <a:rPr lang="cs-CZ" b="1" dirty="0" smtClean="0"/>
              <a:t>Typologie bydlení</a:t>
            </a:r>
            <a:r>
              <a:rPr lang="cs-CZ" dirty="0" smtClean="0"/>
              <a:t>: byty pro mladé rodiny, seniory i jednotlivce, flexibilní dispozice bytů (1+kk až 4+kk)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6" y="2867406"/>
            <a:ext cx="3276014" cy="24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Co je družstevní bydlení?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02919" y="1964596"/>
            <a:ext cx="5934860" cy="4408908"/>
          </a:xfrm>
        </p:spPr>
        <p:txBody>
          <a:bodyPr>
            <a:normAutofit/>
          </a:bodyPr>
          <a:lstStyle/>
          <a:p>
            <a:r>
              <a:rPr lang="cs-CZ" dirty="0" smtClean="0"/>
              <a:t>Bytové družstvo jako právnická osoba vlastní celou nemovitost.</a:t>
            </a:r>
          </a:p>
          <a:p>
            <a:r>
              <a:rPr lang="cs-CZ" dirty="0" smtClean="0"/>
              <a:t>Vlastnictví nemovitosti zůstává družstvu, které se stará o daně z nemovitosti a o finanční </a:t>
            </a:r>
            <a:r>
              <a:rPr lang="cs-CZ" dirty="0" smtClean="0"/>
              <a:t>služby </a:t>
            </a:r>
            <a:r>
              <a:rPr lang="cs-CZ" dirty="0" smtClean="0"/>
              <a:t>banky - úvěr.</a:t>
            </a:r>
          </a:p>
          <a:p>
            <a:r>
              <a:rPr lang="cs-CZ" dirty="0" smtClean="0"/>
              <a:t>Členové družstva (fyzické osoby) si kupují členský podíl v družstvu, stávají se tak spoluvlastníky družstva, nikoliv přímo bytů.</a:t>
            </a:r>
          </a:p>
          <a:p>
            <a:r>
              <a:rPr lang="cs-CZ" dirty="0" smtClean="0"/>
              <a:t>Družstevníci nabytím družstevního podílu získávají právo k užívání konkrétního bytu, které je upraveno nájemní smlouvou a podílejí se také na správě domu.</a:t>
            </a:r>
          </a:p>
          <a:p>
            <a:endParaRPr lang="cs-CZ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3" y="2744564"/>
            <a:ext cx="4531055" cy="28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AKTUÁLNÍ TRENDY NA TRHU S NEMOVITOSTMI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009" y="2011680"/>
            <a:ext cx="6316997" cy="462113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Ceny nemovitostí a úrokové sazby hypoték neustále rostou.</a:t>
            </a:r>
          </a:p>
          <a:p>
            <a:r>
              <a:rPr lang="cs-CZ" dirty="0" smtClean="0"/>
              <a:t>Hypotéky se stávají těžko dostupné pro obyvatele s nižšími příjmy.</a:t>
            </a:r>
          </a:p>
          <a:p>
            <a:r>
              <a:rPr lang="cs-CZ" dirty="0" smtClean="0"/>
              <a:t>Kyjov v důsledku nedostupného </a:t>
            </a:r>
            <a:r>
              <a:rPr lang="cs-CZ" dirty="0" smtClean="0"/>
              <a:t>bydlení </a:t>
            </a:r>
            <a:r>
              <a:rPr lang="cs-CZ" dirty="0" smtClean="0"/>
              <a:t>může přijít </a:t>
            </a:r>
            <a:r>
              <a:rPr lang="cs-CZ" dirty="0" smtClean="0"/>
              <a:t>o </a:t>
            </a:r>
            <a:r>
              <a:rPr lang="cs-CZ" dirty="0" smtClean="0"/>
              <a:t>mladé i o lidi v produktivním věku.</a:t>
            </a:r>
          </a:p>
          <a:p>
            <a:r>
              <a:rPr lang="cs-CZ" dirty="0" smtClean="0"/>
              <a:t>Demografický úbytek spouští celou řadu negativních důsledků - např. ekonomických, sociálních a v neposlední řadě i dopad na infrastrukturu, služby aj.</a:t>
            </a:r>
          </a:p>
          <a:p>
            <a:r>
              <a:rPr lang="cs-CZ" dirty="0" smtClean="0"/>
              <a:t>Družstevní bydlení je vhodnou alternativou k hypotékám.</a:t>
            </a:r>
          </a:p>
          <a:p>
            <a:r>
              <a:rPr lang="cs-CZ" dirty="0" smtClean="0"/>
              <a:t>Zajištěním družstevního bydlení je efektivním nástrojem, jak nabídnout lidem reálnou a cenově přijatelnou možnost bydlení.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33" y="2011680"/>
            <a:ext cx="4911538" cy="37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Hlavní důvody, proč zvolit družstevní bydlení</a:t>
            </a:r>
            <a:endParaRPr lang="cs-CZ" sz="6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895" y="2011680"/>
            <a:ext cx="7371194" cy="441641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Nižší vstupní náklady </a:t>
            </a:r>
            <a:r>
              <a:rPr lang="cs-CZ" dirty="0" smtClean="0"/>
              <a:t>– žádná vysoká hypotéka – platí se pouze družstevní podíl, vhodné pro osoby s nižšími příjmy.</a:t>
            </a:r>
          </a:p>
          <a:p>
            <a:r>
              <a:rPr lang="cs-CZ" b="1" dirty="0" smtClean="0"/>
              <a:t>Bezpečné a stabilní bydlení </a:t>
            </a:r>
            <a:r>
              <a:rPr lang="cs-CZ" dirty="0" smtClean="0"/>
              <a:t>– družstevník má právo užívat byt na dobu neurčitou, je zde minimální riziko výpovědi nebo ztráty bydlení.</a:t>
            </a:r>
          </a:p>
          <a:p>
            <a:r>
              <a:rPr lang="cs-CZ" b="1" dirty="0" smtClean="0"/>
              <a:t>Spolurozhodování a komunitní život </a:t>
            </a:r>
            <a:r>
              <a:rPr lang="cs-CZ" dirty="0" smtClean="0"/>
              <a:t>– družstevníci se podílejí na rozhodování o správě domu.</a:t>
            </a:r>
          </a:p>
          <a:p>
            <a:r>
              <a:rPr lang="cs-CZ" b="1" dirty="0" smtClean="0"/>
              <a:t>Ochrana před spekulacemi </a:t>
            </a:r>
            <a:r>
              <a:rPr lang="cs-CZ" dirty="0" smtClean="0"/>
              <a:t>– byty nejsou předmětem spekulativního prodeje, družstevní model chrání před tržními výkyvy cen nemovitostí.</a:t>
            </a:r>
          </a:p>
          <a:p>
            <a:r>
              <a:rPr lang="cs-CZ" b="1" dirty="0" smtClean="0"/>
              <a:t>Osvědčený model v zahraničí u nás</a:t>
            </a:r>
            <a:r>
              <a:rPr lang="cs-CZ" dirty="0" smtClean="0"/>
              <a:t>– </a:t>
            </a:r>
            <a:r>
              <a:rPr lang="cs-CZ" dirty="0" smtClean="0"/>
              <a:t>v ČR má družstevní bydlení více než 130 letou tradici.</a:t>
            </a:r>
          </a:p>
          <a:p>
            <a:r>
              <a:rPr lang="cs-CZ" b="1" dirty="0" smtClean="0"/>
              <a:t>Možnost převodu do osobního vlastnictví </a:t>
            </a:r>
            <a:r>
              <a:rPr lang="cs-CZ" dirty="0" smtClean="0"/>
              <a:t>– družstevní byt lze po splacení anuity převést do osobního vlastnictví.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35" y="2995380"/>
            <a:ext cx="3530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Financování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80"/>
            <a:ext cx="6071338" cy="4206240"/>
          </a:xfrm>
        </p:spPr>
        <p:txBody>
          <a:bodyPr/>
          <a:lstStyle/>
          <a:p>
            <a:r>
              <a:rPr lang="cs-CZ" dirty="0" smtClean="0"/>
              <a:t>Družstevníci hradí </a:t>
            </a:r>
            <a:r>
              <a:rPr lang="cs-CZ" dirty="0" smtClean="0"/>
              <a:t>při vstupu do družstva</a:t>
            </a:r>
            <a:r>
              <a:rPr lang="cs-CZ" dirty="0" smtClean="0"/>
              <a:t> </a:t>
            </a:r>
            <a:r>
              <a:rPr lang="cs-CZ" dirty="0" smtClean="0"/>
              <a:t>cca 20-30% hodnoty podílu.</a:t>
            </a:r>
          </a:p>
          <a:p>
            <a:r>
              <a:rPr lang="cs-CZ" dirty="0" smtClean="0"/>
              <a:t>Zbylou část (70% – 80% hodnoty) financuje družstvo bankovním úvěrem se splátkami </a:t>
            </a:r>
            <a:r>
              <a:rPr lang="cs-CZ" dirty="0" smtClean="0"/>
              <a:t>rozloženými na </a:t>
            </a:r>
            <a:r>
              <a:rPr lang="cs-CZ" dirty="0" smtClean="0"/>
              <a:t>cca 20 – 30 let.</a:t>
            </a:r>
          </a:p>
          <a:p>
            <a:r>
              <a:rPr lang="cs-CZ" dirty="0" smtClean="0"/>
              <a:t>Výstavbu bude provádět družstvo.</a:t>
            </a:r>
          </a:p>
          <a:p>
            <a:r>
              <a:rPr lang="cs-CZ" dirty="0" smtClean="0"/>
              <a:t>Město do družstva vstoupí s pozemky a dokumentací pro stavební povolení.</a:t>
            </a:r>
          </a:p>
          <a:p>
            <a:r>
              <a:rPr lang="cs-CZ" dirty="0" smtClean="0"/>
              <a:t>Případný zisk družstva bude použit výhradně na údržbu, opravy a </a:t>
            </a:r>
            <a:r>
              <a:rPr lang="cs-CZ" dirty="0" smtClean="0"/>
              <a:t>rozvoj </a:t>
            </a:r>
            <a:r>
              <a:rPr lang="cs-CZ" dirty="0" smtClean="0"/>
              <a:t>bytového fondu.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57" y="2808027"/>
            <a:ext cx="4614260" cy="26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63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modelový příklad financování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byt 2+ </a:t>
            </a:r>
            <a:r>
              <a:rPr lang="cs-CZ" b="1" dirty="0" err="1" smtClean="0"/>
              <a:t>kk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Pořizovací cena bytu: </a:t>
            </a:r>
            <a:r>
              <a:rPr lang="cs-CZ" dirty="0" smtClean="0"/>
              <a:t>4.000.000 Kč (50m</a:t>
            </a:r>
            <a:r>
              <a:rPr lang="cs-CZ" baseline="30000" dirty="0" smtClean="0"/>
              <a:t>2</a:t>
            </a:r>
            <a:r>
              <a:rPr lang="cs-CZ" dirty="0" smtClean="0"/>
              <a:t> x 80.000 Kč/m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Členský vklad/akontace (25%): </a:t>
            </a:r>
            <a:r>
              <a:rPr lang="cs-CZ" dirty="0" smtClean="0"/>
              <a:t>1.000.000 </a:t>
            </a:r>
            <a:r>
              <a:rPr lang="cs-CZ" dirty="0" smtClean="0"/>
              <a:t>Kč</a:t>
            </a:r>
          </a:p>
          <a:p>
            <a:r>
              <a:rPr lang="cs-CZ" dirty="0" smtClean="0"/>
              <a:t>Měsíční platba – anuita (splátka úvěru): </a:t>
            </a:r>
            <a:r>
              <a:rPr lang="cs-CZ" dirty="0" smtClean="0"/>
              <a:t>11.111 </a:t>
            </a:r>
            <a:r>
              <a:rPr lang="cs-CZ" dirty="0" smtClean="0"/>
              <a:t>Kč, provozní poplatky: </a:t>
            </a:r>
            <a:r>
              <a:rPr lang="cs-CZ" dirty="0" smtClean="0"/>
              <a:t>3.500 </a:t>
            </a:r>
            <a:r>
              <a:rPr lang="cs-CZ" dirty="0" smtClean="0"/>
              <a:t>Kč</a:t>
            </a:r>
          </a:p>
          <a:p>
            <a:r>
              <a:rPr lang="cs-CZ" dirty="0" smtClean="0"/>
              <a:t>Celkem: </a:t>
            </a:r>
            <a:r>
              <a:rPr lang="cs-CZ" dirty="0" smtClean="0"/>
              <a:t>14.611 </a:t>
            </a:r>
            <a:r>
              <a:rPr lang="cs-CZ" dirty="0" smtClean="0"/>
              <a:t>Kč za měsíc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3933991"/>
            <a:ext cx="2536567" cy="25365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80" y="3599230"/>
            <a:ext cx="3521434" cy="272705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38" y="3983520"/>
            <a:ext cx="2487037" cy="248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Práva a povinnosti družstevníka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8203" y="2038975"/>
            <a:ext cx="5557273" cy="4206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Právo:</a:t>
            </a:r>
          </a:p>
          <a:p>
            <a:r>
              <a:rPr lang="cs-CZ" dirty="0" smtClean="0"/>
              <a:t>Účastnit se členské schůze.</a:t>
            </a:r>
          </a:p>
          <a:p>
            <a:r>
              <a:rPr lang="cs-CZ" dirty="0" smtClean="0"/>
              <a:t>Volit a být volen do orgánů družstva.</a:t>
            </a:r>
          </a:p>
          <a:p>
            <a:r>
              <a:rPr lang="cs-CZ" dirty="0" smtClean="0"/>
              <a:t>Nahlížet do účetních knih a dokumentace družstva.</a:t>
            </a:r>
          </a:p>
          <a:p>
            <a:r>
              <a:rPr lang="cs-CZ" dirty="0"/>
              <a:t>S</a:t>
            </a:r>
            <a:r>
              <a:rPr lang="cs-CZ" dirty="0" smtClean="0"/>
              <a:t> členským podílem lze volně nakládat – lze jej prodat nebo zdědit. Prodává se (dědí se) pouze podíl, nikoli nemovitost.</a:t>
            </a:r>
          </a:p>
          <a:p>
            <a:pPr marL="0" indent="0">
              <a:buNone/>
            </a:pPr>
            <a:r>
              <a:rPr lang="cs-CZ" b="1" dirty="0" smtClean="0"/>
              <a:t>Povinnost:</a:t>
            </a:r>
          </a:p>
          <a:p>
            <a:r>
              <a:rPr lang="cs-CZ" dirty="0" smtClean="0"/>
              <a:t>Splácet členský vklad.</a:t>
            </a:r>
          </a:p>
          <a:p>
            <a:r>
              <a:rPr lang="cs-CZ" dirty="0" smtClean="0"/>
              <a:t>Platit příspěvky na provoz, údržbu a opravy.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76" y="2483893"/>
            <a:ext cx="5431808" cy="27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Předpokládané kroky</a:t>
            </a:r>
            <a:br>
              <a:rPr lang="cs-CZ" b="1" dirty="0" smtClean="0"/>
            </a:br>
            <a:r>
              <a:rPr lang="cs-CZ" b="1" dirty="0" smtClean="0"/>
              <a:t>a Role města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7259" y="2011680"/>
            <a:ext cx="10902645" cy="4607484"/>
          </a:xfrm>
        </p:spPr>
        <p:txBody>
          <a:bodyPr>
            <a:normAutofit lnSpcReduction="10000"/>
          </a:bodyPr>
          <a:lstStyle/>
          <a:p>
            <a:pPr lvl="1"/>
            <a:r>
              <a:rPr lang="cs-CZ" b="1" dirty="0" smtClean="0"/>
              <a:t>Založení družstva </a:t>
            </a:r>
            <a:r>
              <a:rPr lang="cs-CZ" dirty="0" smtClean="0"/>
              <a:t>– </a:t>
            </a:r>
            <a:r>
              <a:rPr lang="cs-CZ" dirty="0" smtClean="0"/>
              <a:t>založí město</a:t>
            </a:r>
            <a:r>
              <a:rPr lang="cs-CZ" b="1" dirty="0" smtClean="0"/>
              <a:t>. </a:t>
            </a:r>
            <a:r>
              <a:rPr lang="cs-CZ" dirty="0"/>
              <a:t>Město má </a:t>
            </a:r>
            <a:r>
              <a:rPr lang="cs-CZ" b="1" dirty="0"/>
              <a:t>právo nominovat jednoho zástupce</a:t>
            </a:r>
            <a:r>
              <a:rPr lang="cs-CZ" dirty="0"/>
              <a:t> do výkonného orgánu družstva.</a:t>
            </a:r>
          </a:p>
          <a:p>
            <a:pPr lvl="1"/>
            <a:r>
              <a:rPr lang="cs-CZ" b="1" dirty="0" smtClean="0"/>
              <a:t>Podpis rezervačních smluv se zájemci, kteří splní kritéria (např. rezervační poplatek)</a:t>
            </a:r>
          </a:p>
          <a:p>
            <a:pPr lvl="1"/>
            <a:r>
              <a:rPr lang="cs-CZ" b="1" dirty="0" smtClean="0"/>
              <a:t>Město</a:t>
            </a:r>
            <a:r>
              <a:rPr lang="cs-CZ" dirty="0" smtClean="0"/>
              <a:t> </a:t>
            </a:r>
            <a:r>
              <a:rPr lang="cs-CZ" dirty="0"/>
              <a:t>vloží do </a:t>
            </a:r>
            <a:r>
              <a:rPr lang="cs-CZ" dirty="0" smtClean="0"/>
              <a:t>družstva své </a:t>
            </a:r>
            <a:r>
              <a:rPr lang="cs-CZ" b="1" dirty="0" smtClean="0"/>
              <a:t>pozemky</a:t>
            </a:r>
            <a:r>
              <a:rPr lang="cs-CZ" dirty="0" smtClean="0"/>
              <a:t>, tzv. </a:t>
            </a:r>
            <a:r>
              <a:rPr lang="cs-CZ" dirty="0" err="1" smtClean="0"/>
              <a:t>nepenižitý</a:t>
            </a:r>
            <a:r>
              <a:rPr lang="cs-CZ" dirty="0" smtClean="0"/>
              <a:t> vklad. Uzavře se smlouva o vypořádání nákladů mezi městem a družstvem.</a:t>
            </a:r>
          </a:p>
          <a:p>
            <a:pPr lvl="1"/>
            <a:r>
              <a:rPr lang="cs-CZ" b="1" dirty="0" smtClean="0"/>
              <a:t>Družstvo </a:t>
            </a:r>
            <a:r>
              <a:rPr lang="cs-CZ" dirty="0" smtClean="0"/>
              <a:t>vybere banku financující projekt, zajistí potřebná veřejnoprávní povolení a projektovou dokumentaci pro provádění stavby.</a:t>
            </a:r>
          </a:p>
          <a:p>
            <a:pPr lvl="1"/>
            <a:r>
              <a:rPr lang="cs-CZ" b="1" dirty="0" smtClean="0"/>
              <a:t>Družstvo</a:t>
            </a:r>
            <a:r>
              <a:rPr lang="cs-CZ" dirty="0" smtClean="0"/>
              <a:t> </a:t>
            </a:r>
            <a:r>
              <a:rPr lang="cs-CZ" dirty="0" err="1" smtClean="0"/>
              <a:t>vysoutěží</a:t>
            </a:r>
            <a:r>
              <a:rPr lang="cs-CZ" dirty="0" smtClean="0"/>
              <a:t> TDI, BOZP a zhotovitele stavby a uzavře s nimi smlouvy (snaha o max. zafixování ceny stavby).</a:t>
            </a:r>
          </a:p>
          <a:p>
            <a:pPr lvl="1"/>
            <a:r>
              <a:rPr lang="cs-CZ" dirty="0" smtClean="0"/>
              <a:t>Podpis smluv o budoucích vstupech do družstva s úhradou akontace z ceny bytu po odečtení rezervačního poplatku.</a:t>
            </a:r>
          </a:p>
          <a:p>
            <a:pPr lvl="1"/>
            <a:r>
              <a:rPr lang="cs-CZ" dirty="0" smtClean="0"/>
              <a:t>Zahájení stavby. </a:t>
            </a:r>
            <a:r>
              <a:rPr lang="cs-CZ" b="1" dirty="0"/>
              <a:t>Město</a:t>
            </a:r>
            <a:r>
              <a:rPr lang="cs-CZ" dirty="0"/>
              <a:t> si udrží </a:t>
            </a:r>
            <a:r>
              <a:rPr lang="cs-CZ" b="1" dirty="0"/>
              <a:t>rozhodovací převahu</a:t>
            </a:r>
            <a:r>
              <a:rPr lang="cs-CZ" dirty="0"/>
              <a:t> v družstvu minimálně do dokončení výstavby.</a:t>
            </a:r>
          </a:p>
          <a:p>
            <a:pPr lvl="1"/>
            <a:r>
              <a:rPr lang="cs-CZ" b="1" dirty="0" smtClean="0"/>
              <a:t>Vstup členů do družstva </a:t>
            </a:r>
            <a:r>
              <a:rPr lang="cs-CZ" dirty="0" smtClean="0"/>
              <a:t>po kolaudaci stavby – úhrada základního členského vkladu.</a:t>
            </a:r>
          </a:p>
          <a:p>
            <a:pPr lvl="1"/>
            <a:r>
              <a:rPr lang="cs-CZ" b="1" dirty="0" smtClean="0"/>
              <a:t>Zahájení splácení úvěru </a:t>
            </a:r>
            <a:r>
              <a:rPr lang="cs-CZ" dirty="0" smtClean="0"/>
              <a:t>– je splácen platbami družstevníků ve výši nájemného – </a:t>
            </a:r>
            <a:r>
              <a:rPr lang="cs-CZ" b="1" dirty="0" smtClean="0"/>
              <a:t>splacení úvěru</a:t>
            </a:r>
            <a:r>
              <a:rPr lang="cs-CZ" dirty="0" smtClean="0"/>
              <a:t> je předpokládán cca 30let.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02" y="233820"/>
            <a:ext cx="1487597" cy="15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402</TotalTime>
  <Words>922</Words>
  <Application>Microsoft Office PowerPoint</Application>
  <PresentationFormat>Širokoúhlá obrazovka</PresentationFormat>
  <Paragraphs>98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Pruhy</vt:lpstr>
      <vt:lpstr>       DRUŽSTEVNÍ BYDLENÍ</vt:lpstr>
      <vt:lpstr>Vize projektu</vt:lpstr>
      <vt:lpstr>Co je družstevní bydlení?</vt:lpstr>
      <vt:lpstr>AKTUÁLNÍ TRENDY NA TRHU S NEMOVITOSTMI</vt:lpstr>
      <vt:lpstr>Hlavní důvody, proč zvolit družstevní bydlení</vt:lpstr>
      <vt:lpstr>Financování</vt:lpstr>
      <vt:lpstr>modelový příklad financování byt 2+ kk</vt:lpstr>
      <vt:lpstr>Práva a povinnosti družstevníka</vt:lpstr>
      <vt:lpstr>Předpokládané kroky a Role města</vt:lpstr>
      <vt:lpstr>Osobní vlastnictví</vt:lpstr>
      <vt:lpstr>Harmonogram projektu</vt:lpstr>
      <vt:lpstr>Příklad dobré praxe Hanušovice – Jeseníky </vt:lpstr>
      <vt:lpstr>Příklad dobré praxe HANUŠOVICE - jESENÍKY</vt:lpstr>
      <vt:lpstr>Příklad dobré praxe žďár nad sázavou</vt:lpstr>
      <vt:lpstr>Příklad dobré praxe žďár nad sázavou</vt:lpstr>
      <vt:lpstr>Co říci závěrem</vt:lpstr>
      <vt:lpstr>Děkuji vám za pozornost.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DRUŽSTEVNÍ BYDLENÍ</dc:title>
  <dc:creator>Pavla Soukopová</dc:creator>
  <cp:lastModifiedBy>Pavla Soukopová</cp:lastModifiedBy>
  <cp:revision>49</cp:revision>
  <dcterms:created xsi:type="dcterms:W3CDTF">2025-11-13T06:53:35Z</dcterms:created>
  <dcterms:modified xsi:type="dcterms:W3CDTF">2025-11-18T08:38:26Z</dcterms:modified>
</cp:coreProperties>
</file>