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.png" ContentType="image/png"/>
  <Override PartName="/ppt/media/image7.jpeg" ContentType="image/jpeg"/>
  <Override PartName="/ppt/media/image2.png" ContentType="image/png"/>
  <Override PartName="/ppt/media/image3.png" ContentType="image/png"/>
  <Override PartName="/ppt/media/image4.png" ContentType="image/png"/>
  <Override PartName="/ppt/media/image6.jpeg" ContentType="image/jpeg"/>
  <Override PartName="/ppt/media/image5.jpeg" ContentType="image/jpeg"/>
  <Override PartName="/ppt/media/image8.jpeg" ContentType="image/jpeg"/>
  <Override PartName="/ppt/media/image9.jpeg" ContentType="image/jpe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E92BA49-407D-4A6E-BFF9-BA08EB3C633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1082016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85800" y="4296600"/>
            <a:ext cx="1082016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B91A11E-FEBC-4EEB-A1B7-6F63ADDFA7A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230160" y="219456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85800" y="429660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230160" y="429660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37F6D57-6022-4F10-A449-591EC653D50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34837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4344120" y="2194560"/>
            <a:ext cx="34837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8002440" y="2194560"/>
            <a:ext cx="34837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685800" y="4296600"/>
            <a:ext cx="34837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/>
          </p:nvPr>
        </p:nvSpPr>
        <p:spPr>
          <a:xfrm>
            <a:off x="4344120" y="4296600"/>
            <a:ext cx="34837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/>
          </p:nvPr>
        </p:nvSpPr>
        <p:spPr>
          <a:xfrm>
            <a:off x="8002440" y="4296600"/>
            <a:ext cx="34837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F51FD70-EEC8-4748-B994-CA7C61FF49A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C4F188A-4831-4DBA-ACD7-5A04699AE09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85800" y="2194560"/>
            <a:ext cx="10820160" cy="402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A4C73EF-6D38-4443-B40E-DBD4F0E7AC4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10820160" cy="402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1DEA345-8290-45A1-A6C3-40796BE25A2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5280120" cy="402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0160" y="2194560"/>
            <a:ext cx="5280120" cy="402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B9CFD8D-5981-4CF0-A15E-14D2413FB5A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CDEB8E7-7C7F-4884-8ABD-E034B352145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2895480" y="764280"/>
            <a:ext cx="8610120" cy="599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E544179-F597-43AB-9E0C-1C3C586D591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0160" y="2194560"/>
            <a:ext cx="5280120" cy="402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85800" y="429660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7C9953F-A9EA-4F66-AD27-E6D73FF3368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85800" y="2194560"/>
            <a:ext cx="10820160" cy="402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3371D08-DEC5-426B-9F2D-89B72CD608C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5280120" cy="402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0160" y="219456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0160" y="429660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7953196-32E8-41D5-A264-553EC93B84D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0160" y="219456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85800" y="4296600"/>
            <a:ext cx="1082016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345A0C5-80AD-4405-8888-CF4C2BAF1AC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1082016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85800" y="4296600"/>
            <a:ext cx="1082016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CF9D8B6-DE06-4DAA-BF05-5295BF07B61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0160" y="219456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85800" y="429660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0160" y="429660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D5919BB-BCE4-44D1-892C-F6F004D82EE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34837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44120" y="2194560"/>
            <a:ext cx="34837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02440" y="2194560"/>
            <a:ext cx="34837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85800" y="4296600"/>
            <a:ext cx="34837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44120" y="4296600"/>
            <a:ext cx="34837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02440" y="4296600"/>
            <a:ext cx="34837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BEA1CEA-2BB1-435A-A1AB-5B5CCF8089F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16CA4E6C-2C6B-47F8-888E-F136099B397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685800" y="2194560"/>
            <a:ext cx="10820160" cy="402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F087FD4-7C5C-48DF-B6EF-27D1A2A953A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10820160" cy="402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7312D13B-BAB8-4E49-AC21-48770832A33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5280120" cy="402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230160" y="2194560"/>
            <a:ext cx="5280120" cy="402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0DE7627-9518-499F-BD69-55AF3C9AC6C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213B7B9-0D95-4945-9628-4622851E90D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10820160" cy="402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4921462-129A-4A20-8365-31E6FB451B7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2895480" y="764280"/>
            <a:ext cx="8610120" cy="599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C69E826-7AAF-4F58-8A76-C2692605682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0160" y="2194560"/>
            <a:ext cx="5280120" cy="402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85800" y="429660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0851F6A-D754-4738-9676-6CBD9E2F115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5280120" cy="402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0160" y="219456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230160" y="429660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10AD266-C05E-4C11-82F1-8464EAD58EF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230160" y="219456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685800" y="4296600"/>
            <a:ext cx="1082016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3BA4199-E69A-4751-9263-50B5C496161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1082016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685800" y="4296600"/>
            <a:ext cx="1082016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49F6FD47-DD8D-4C0E-B09D-59700C6BE43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6230160" y="219456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85800" y="429660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6230160" y="429660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94618C8C-5D0D-4142-ACEF-DA2AD033A54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34837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4344120" y="2194560"/>
            <a:ext cx="34837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/>
          </p:nvPr>
        </p:nvSpPr>
        <p:spPr>
          <a:xfrm>
            <a:off x="8002440" y="2194560"/>
            <a:ext cx="34837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/>
          </p:nvPr>
        </p:nvSpPr>
        <p:spPr>
          <a:xfrm>
            <a:off x="685800" y="4296600"/>
            <a:ext cx="34837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6" name="PlaceHolder 6"/>
          <p:cNvSpPr>
            <a:spLocks noGrp="1"/>
          </p:cNvSpPr>
          <p:nvPr>
            <p:ph/>
          </p:nvPr>
        </p:nvSpPr>
        <p:spPr>
          <a:xfrm>
            <a:off x="4344120" y="4296600"/>
            <a:ext cx="34837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7" name="PlaceHolder 7"/>
          <p:cNvSpPr>
            <a:spLocks noGrp="1"/>
          </p:cNvSpPr>
          <p:nvPr>
            <p:ph/>
          </p:nvPr>
        </p:nvSpPr>
        <p:spPr>
          <a:xfrm>
            <a:off x="8002440" y="4296600"/>
            <a:ext cx="34837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1176DD3A-65F9-4034-B21A-30B59E6C7C4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5280120" cy="402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230160" y="2194560"/>
            <a:ext cx="5280120" cy="402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65BE46D-4928-4735-A4D5-AABB948B176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DED547E-E3FC-4479-BBCE-68A6382EE36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2895480" y="764280"/>
            <a:ext cx="8610120" cy="599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7AA8B02-DAC9-4CCA-AF27-B879AE6CA0F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6230160" y="2194560"/>
            <a:ext cx="5280120" cy="402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685800" y="429660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99B9EE9-A0D4-44D7-ACB3-1BE52747E2F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5280120" cy="402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230160" y="219456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6230160" y="429660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4F88124-9C49-4FF6-87DC-62628F5C2C3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6230160" y="219456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685800" y="4296600"/>
            <a:ext cx="1082016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B08E35A-A2C4-41E6-B62F-8812DB66575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6" descr="C0-HD-TOP.png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ln w="0">
            <a:noFill/>
          </a:ln>
        </p:spPr>
      </p:pic>
      <p:pic>
        <p:nvPicPr>
          <p:cNvPr id="1" name="Picture 6" descr="C0-HD-BTM.png"/>
          <p:cNvPicPr/>
          <p:nvPr/>
        </p:nvPicPr>
        <p:blipFill>
          <a:blip r:embed="rId3"/>
          <a:stretch/>
        </p:blipFill>
        <p:spPr>
          <a:xfrm>
            <a:off x="0" y="4375080"/>
            <a:ext cx="12191760" cy="24825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>
              <a:lnSpc>
                <a:spcPct val="90000"/>
              </a:lnSpc>
              <a:buNone/>
            </a:pPr>
            <a:r>
              <a:rPr b="0" lang="cs-CZ" sz="6000" spc="-1" strike="noStrike" cap="all">
                <a:solidFill>
                  <a:srgbClr val="ffffff"/>
                </a:solidFill>
                <a:latin typeface="Century Gothic"/>
              </a:rPr>
              <a:t>Kliknutím lze upravit styl.</a:t>
            </a:r>
            <a:endParaRPr b="0" lang="en-US" sz="6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>
          <a:xfrm>
            <a:off x="7909560" y="4314240"/>
            <a:ext cx="2910600" cy="374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cs-CZ" sz="1050" spc="-1" strike="noStrike">
                <a:solidFill>
                  <a:srgbClr val="ffffff"/>
                </a:solidFill>
                <a:latin typeface="Century Gothic"/>
              </a:defRPr>
            </a:lvl1pPr>
          </a:lstStyle>
          <a:p>
            <a:pPr algn="r">
              <a:lnSpc>
                <a:spcPct val="100000"/>
              </a:lnSpc>
              <a:buNone/>
            </a:pPr>
            <a:r>
              <a:rPr b="0" lang="cs-CZ" sz="1050" spc="-1" strike="noStrike">
                <a:solidFill>
                  <a:srgbClr val="ffffff"/>
                </a:solidFill>
                <a:latin typeface="Century Gothic"/>
              </a:rPr>
              <a:t>&lt;datum/čas&gt;</a:t>
            </a:r>
            <a:endParaRPr b="0" lang="cs-CZ" sz="1050" spc="-1" strike="noStrike"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>
          <a:xfrm>
            <a:off x="1371600" y="4323960"/>
            <a:ext cx="6400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cs-CZ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cs-CZ" sz="1400" spc="-1" strike="noStrike">
                <a:latin typeface="Times New Roman"/>
              </a:rPr>
              <a:t>&lt;zápatí&gt;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>
          <a:xfrm>
            <a:off x="8077320" y="143100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cs-CZ" sz="1050" spc="-1" strike="noStrike">
                <a:solidFill>
                  <a:srgbClr val="ffffff"/>
                </a:solidFill>
                <a:latin typeface="Century Gothic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ACF0D90-0ACB-44B4-860B-B0D8899941B0}" type="slidenum">
              <a:rPr b="0" lang="cs-CZ" sz="1050" spc="-1" strike="noStrike">
                <a:solidFill>
                  <a:srgbClr val="ffffff"/>
                </a:solidFill>
                <a:latin typeface="Century Gothic"/>
              </a:rPr>
              <a:t>&lt;číslo&gt;</a:t>
            </a:fld>
            <a:endParaRPr b="0" lang="cs-CZ" sz="1050" spc="-1" strike="noStrike"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ffffff"/>
                </a:solidFill>
                <a:latin typeface="Century Gothic"/>
              </a:rPr>
              <a:t>Klikněte pro úpravu formátu textu osnovy</a:t>
            </a: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Century Gothic"/>
              </a:rPr>
              <a:t>Druhá úroveň</a:t>
            </a:r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ffffff"/>
                </a:solidFill>
                <a:latin typeface="Century Gothic"/>
              </a:rPr>
              <a:t>Třetí úroveň</a:t>
            </a:r>
            <a:endParaRPr b="0" lang="en-US" sz="1600" spc="-1" strike="noStrike">
              <a:solidFill>
                <a:srgbClr val="ffffff"/>
              </a:solidFill>
              <a:latin typeface="Century Gothic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ffffff"/>
                </a:solidFill>
                <a:latin typeface="Century Gothic"/>
              </a:rPr>
              <a:t>Čtvrtá úroveň osnovy</a:t>
            </a:r>
            <a:endParaRPr b="0" lang="en-US" sz="1600" spc="-1" strike="noStrike">
              <a:solidFill>
                <a:srgbClr val="ffffff"/>
              </a:solidFill>
              <a:latin typeface="Century Gothic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</a:rPr>
              <a:t>Pátá úroveň osnovy</a:t>
            </a:r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</a:rPr>
              <a:t>Šestá úroveň</a:t>
            </a:r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</a:rPr>
              <a:t>Sedmá úroveň</a:t>
            </a:r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6" descr="C0-HD-TOP.png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ln w="0"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90000"/>
              </a:lnSpc>
              <a:buNone/>
            </a:pPr>
            <a:r>
              <a:rPr b="0" lang="cs-CZ" sz="4000" spc="-1" strike="noStrike" cap="all">
                <a:solidFill>
                  <a:srgbClr val="ffffff"/>
                </a:solidFill>
                <a:latin typeface="Century Gothic"/>
              </a:rPr>
              <a:t>Kliknutím lze upravit styl.</a:t>
            </a:r>
            <a:endParaRPr b="0" lang="en-US" sz="4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10820160" cy="4023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cs-CZ" sz="2200" spc="-1" strike="noStrike">
                <a:solidFill>
                  <a:srgbClr val="ffffff"/>
                </a:solidFill>
                <a:latin typeface="Century Gothic"/>
              </a:rPr>
              <a:t>Po kliknutí můžete upravovat styly textu v předloze.</a:t>
            </a: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ffffff"/>
                </a:solidFill>
                <a:latin typeface="Century Gothic"/>
              </a:rPr>
              <a:t>Druhá úroveň</a:t>
            </a:r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cs-CZ" sz="1800" spc="-1" strike="noStrike">
                <a:solidFill>
                  <a:srgbClr val="ffffff"/>
                </a:solidFill>
                <a:latin typeface="Century Gothic"/>
              </a:rPr>
              <a:t>Třetí úroveň</a:t>
            </a:r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cs-CZ" sz="1600" spc="-1" strike="noStrike">
                <a:solidFill>
                  <a:srgbClr val="ffffff"/>
                </a:solidFill>
                <a:latin typeface="Century Gothic"/>
              </a:rPr>
              <a:t>Čtvrtá úroveň</a:t>
            </a:r>
            <a:endParaRPr b="0" lang="en-US" sz="1600" spc="-1" strike="noStrike">
              <a:solidFill>
                <a:srgbClr val="ffffff"/>
              </a:solidFill>
              <a:latin typeface="Century Gothic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cs-CZ" sz="1600" spc="-1" strike="noStrike">
                <a:solidFill>
                  <a:srgbClr val="ffffff"/>
                </a:solidFill>
                <a:latin typeface="Century Gothic"/>
              </a:rPr>
              <a:t>Pátá úroveň</a:t>
            </a:r>
            <a:endParaRPr b="0" lang="en-US" sz="16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dt" idx="4"/>
          </p:nvPr>
        </p:nvSpPr>
        <p:spPr>
          <a:xfrm>
            <a:off x="8595360" y="6356520"/>
            <a:ext cx="29106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cs-CZ" sz="1050" spc="-1" strike="noStrike">
                <a:solidFill>
                  <a:srgbClr val="ffffff"/>
                </a:solidFill>
                <a:latin typeface="Century Gothic"/>
              </a:defRPr>
            </a:lvl1pPr>
          </a:lstStyle>
          <a:p>
            <a:pPr algn="r">
              <a:lnSpc>
                <a:spcPct val="100000"/>
              </a:lnSpc>
              <a:buNone/>
            </a:pPr>
            <a:r>
              <a:rPr b="0" lang="cs-CZ" sz="1050" spc="-1" strike="noStrike">
                <a:solidFill>
                  <a:srgbClr val="ffffff"/>
                </a:solidFill>
                <a:latin typeface="Century Gothic"/>
              </a:rPr>
              <a:t>&lt;datum/čas&gt;</a:t>
            </a:r>
            <a:endParaRPr b="0" lang="cs-CZ" sz="1050" spc="-1" strike="noStrike">
              <a:latin typeface="Times New Roman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ftr" idx="5"/>
          </p:nvPr>
        </p:nvSpPr>
        <p:spPr>
          <a:xfrm>
            <a:off x="685800" y="6355800"/>
            <a:ext cx="7772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cs-CZ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cs-CZ" sz="1400" spc="-1" strike="noStrike">
                <a:latin typeface="Times New Roman"/>
              </a:rPr>
              <a:t>&lt;zápatí&gt;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sldNum" idx="6"/>
          </p:nvPr>
        </p:nvSpPr>
        <p:spPr>
          <a:xfrm>
            <a:off x="8763120" y="380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cs-CZ" sz="1050" spc="-1" strike="noStrike">
                <a:solidFill>
                  <a:srgbClr val="ffffff"/>
                </a:solidFill>
                <a:latin typeface="Century Gothic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3201CCF-AB76-452E-AFEE-8445DA5E2C1F}" type="slidenum">
              <a:rPr b="0" lang="cs-CZ" sz="1050" spc="-1" strike="noStrike">
                <a:solidFill>
                  <a:srgbClr val="ffffff"/>
                </a:solidFill>
                <a:latin typeface="Century Gothic"/>
              </a:rPr>
              <a:t>&lt;číslo&gt;</a:t>
            </a:fld>
            <a:endParaRPr b="0" lang="cs-CZ" sz="105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6" descr="C0-HD-TOP.png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ln w="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90000"/>
              </a:lnSpc>
              <a:buNone/>
            </a:pPr>
            <a:r>
              <a:rPr b="0" lang="cs-CZ" sz="4000" spc="-1" strike="noStrike" cap="all">
                <a:solidFill>
                  <a:srgbClr val="ffffff"/>
                </a:solidFill>
                <a:latin typeface="Century Gothic"/>
              </a:rPr>
              <a:t>Kliknutím lze upravit styl.</a:t>
            </a:r>
            <a:endParaRPr b="0" lang="en-US" sz="4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5333760" cy="4023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cs-CZ" sz="2200" spc="-1" strike="noStrike">
                <a:solidFill>
                  <a:srgbClr val="ffffff"/>
                </a:solidFill>
                <a:latin typeface="Century Gothic"/>
              </a:rPr>
              <a:t>Po kliknutí můžete upravovat styly textu v předloze.</a:t>
            </a: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ffffff"/>
                </a:solidFill>
                <a:latin typeface="Century Gothic"/>
              </a:rPr>
              <a:t>Druhá úroveň</a:t>
            </a:r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cs-CZ" sz="1800" spc="-1" strike="noStrike">
                <a:solidFill>
                  <a:srgbClr val="ffffff"/>
                </a:solidFill>
                <a:latin typeface="Century Gothic"/>
              </a:rPr>
              <a:t>Třetí úroveň</a:t>
            </a:r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cs-CZ" sz="1600" spc="-1" strike="noStrike">
                <a:solidFill>
                  <a:srgbClr val="ffffff"/>
                </a:solidFill>
                <a:latin typeface="Century Gothic"/>
              </a:rPr>
              <a:t>Čtvrtá úroveň</a:t>
            </a:r>
            <a:endParaRPr b="0" lang="en-US" sz="1600" spc="-1" strike="noStrike">
              <a:solidFill>
                <a:srgbClr val="ffffff"/>
              </a:solidFill>
              <a:latin typeface="Century Gothic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cs-CZ" sz="1600" spc="-1" strike="noStrike">
                <a:solidFill>
                  <a:srgbClr val="ffffff"/>
                </a:solidFill>
                <a:latin typeface="Century Gothic"/>
              </a:rPr>
              <a:t>Pátá úroveň</a:t>
            </a:r>
            <a:endParaRPr b="0" lang="en-US" sz="16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6172200" y="2194560"/>
            <a:ext cx="5333760" cy="4023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cs-CZ" sz="2200" spc="-1" strike="noStrike">
                <a:solidFill>
                  <a:srgbClr val="ffffff"/>
                </a:solidFill>
                <a:latin typeface="Century Gothic"/>
              </a:rPr>
              <a:t>Po kliknutí můžete upravovat styly textu v předloze.</a:t>
            </a: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ffffff"/>
                </a:solidFill>
                <a:latin typeface="Century Gothic"/>
              </a:rPr>
              <a:t>Druhá úroveň</a:t>
            </a:r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cs-CZ" sz="1800" spc="-1" strike="noStrike">
                <a:solidFill>
                  <a:srgbClr val="ffffff"/>
                </a:solidFill>
                <a:latin typeface="Century Gothic"/>
              </a:rPr>
              <a:t>Třetí úroveň</a:t>
            </a:r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cs-CZ" sz="1600" spc="-1" strike="noStrike">
                <a:solidFill>
                  <a:srgbClr val="ffffff"/>
                </a:solidFill>
                <a:latin typeface="Century Gothic"/>
              </a:rPr>
              <a:t>Čtvrtá úroveň</a:t>
            </a:r>
            <a:endParaRPr b="0" lang="en-US" sz="1600" spc="-1" strike="noStrike">
              <a:solidFill>
                <a:srgbClr val="ffffff"/>
              </a:solidFill>
              <a:latin typeface="Century Gothic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cs-CZ" sz="1600" spc="-1" strike="noStrike">
                <a:solidFill>
                  <a:srgbClr val="ffffff"/>
                </a:solidFill>
                <a:latin typeface="Century Gothic"/>
              </a:rPr>
              <a:t>Pátá úroveň</a:t>
            </a:r>
            <a:endParaRPr b="0" lang="en-US" sz="16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dt" idx="7"/>
          </p:nvPr>
        </p:nvSpPr>
        <p:spPr>
          <a:xfrm>
            <a:off x="8595360" y="6356520"/>
            <a:ext cx="29106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cs-CZ" sz="1050" spc="-1" strike="noStrike">
                <a:solidFill>
                  <a:srgbClr val="ffffff"/>
                </a:solidFill>
                <a:latin typeface="Century Gothic"/>
              </a:defRPr>
            </a:lvl1pPr>
          </a:lstStyle>
          <a:p>
            <a:pPr algn="r">
              <a:lnSpc>
                <a:spcPct val="100000"/>
              </a:lnSpc>
              <a:buNone/>
            </a:pPr>
            <a:r>
              <a:rPr b="0" lang="cs-CZ" sz="1050" spc="-1" strike="noStrike">
                <a:solidFill>
                  <a:srgbClr val="ffffff"/>
                </a:solidFill>
                <a:latin typeface="Century Gothic"/>
              </a:rPr>
              <a:t>&lt;datum/čas&gt;</a:t>
            </a:r>
            <a:endParaRPr b="0" lang="cs-CZ" sz="1050" spc="-1" strike="noStrike">
              <a:latin typeface="Times New Roman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ftr" idx="8"/>
          </p:nvPr>
        </p:nvSpPr>
        <p:spPr>
          <a:xfrm>
            <a:off x="685800" y="6355800"/>
            <a:ext cx="7772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cs-CZ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cs-CZ" sz="1400" spc="-1" strike="noStrike">
                <a:latin typeface="Times New Roman"/>
              </a:rPr>
              <a:t>&lt;zápatí&gt;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91" name="PlaceHolder 6"/>
          <p:cNvSpPr>
            <a:spLocks noGrp="1"/>
          </p:cNvSpPr>
          <p:nvPr>
            <p:ph type="sldNum" idx="9"/>
          </p:nvPr>
        </p:nvSpPr>
        <p:spPr>
          <a:xfrm>
            <a:off x="8763120" y="380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cs-CZ" sz="1050" spc="-1" strike="noStrike">
                <a:solidFill>
                  <a:srgbClr val="ffffff"/>
                </a:solidFill>
                <a:latin typeface="Century Gothic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03988FF-8B2F-4ADE-A0F4-B9F98FA8997F}" type="slidenum">
              <a:rPr b="0" lang="cs-CZ" sz="1050" spc="-1" strike="noStrike">
                <a:solidFill>
                  <a:srgbClr val="ffffff"/>
                </a:solidFill>
                <a:latin typeface="Century Gothic"/>
              </a:rPr>
              <a:t>&lt;číslo&gt;</a:t>
            </a:fld>
            <a:endParaRPr b="0" lang="cs-CZ" sz="105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28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327240" y="442080"/>
            <a:ext cx="12144240" cy="18604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cs-CZ" sz="4400" spc="-1" strike="noStrike" cap="all">
                <a:solidFill>
                  <a:srgbClr val="ffff00"/>
                </a:solidFill>
                <a:latin typeface="Arial"/>
              </a:rPr>
              <a:t>Kontaktní centrum </a:t>
            </a:r>
            <a:br>
              <a:rPr sz="4400"/>
            </a:br>
            <a:r>
              <a:rPr b="1" lang="cs-CZ" sz="4400" spc="-1" strike="noStrike" cap="all">
                <a:solidFill>
                  <a:srgbClr val="ffff00"/>
                </a:solidFill>
                <a:latin typeface="Arial"/>
              </a:rPr>
              <a:t>víceúčelová drogová služba při Charitě Kyjov</a:t>
            </a:r>
            <a:endParaRPr b="0" lang="en-US" sz="4400" spc="-1" strike="noStrike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29" name="Obrázek 3" descr=""/>
          <p:cNvPicPr/>
          <p:nvPr/>
        </p:nvPicPr>
        <p:blipFill>
          <a:blip r:embed="rId1"/>
          <a:stretch/>
        </p:blipFill>
        <p:spPr>
          <a:xfrm>
            <a:off x="2603880" y="2693160"/>
            <a:ext cx="6622560" cy="3722040"/>
          </a:xfrm>
          <a:prstGeom prst="rect">
            <a:avLst/>
          </a:prstGeom>
          <a:ln w="0">
            <a:noFill/>
          </a:ln>
          <a:effectLst>
            <a:innerShdw blurRad="63500" dir="18900000" dist="50800">
              <a:srgbClr val="000000">
                <a:alpha val="50000"/>
              </a:srgbClr>
            </a:inn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888840" y="764280"/>
            <a:ext cx="8593200" cy="1292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0000"/>
          </a:bodyPr>
          <a:p>
            <a:pPr algn="r">
              <a:lnSpc>
                <a:spcPct val="90000"/>
              </a:lnSpc>
              <a:buNone/>
            </a:pPr>
            <a:r>
              <a:rPr b="1" lang="cs-CZ" sz="4000" spc="-1" strike="noStrike" cap="all">
                <a:solidFill>
                  <a:srgbClr val="ffffff"/>
                </a:solidFill>
                <a:latin typeface="Arial"/>
              </a:rPr>
              <a:t>K- centrum Kyjov - víceúčelová drogová služba zahrnuje:</a:t>
            </a:r>
            <a:br>
              <a:rPr sz="4000"/>
            </a:br>
            <a:endParaRPr b="0" lang="en-US" sz="4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10820160" cy="4023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cs-CZ" sz="3200" spc="-1" strike="noStrike">
                <a:solidFill>
                  <a:srgbClr val="ffffff"/>
                </a:solidFill>
                <a:latin typeface="Century Gothic"/>
              </a:rPr>
              <a:t>1. </a:t>
            </a:r>
            <a:r>
              <a:rPr b="0" lang="cs-CZ" sz="3200" spc="-1" strike="noStrike">
                <a:solidFill>
                  <a:srgbClr val="ffffff"/>
                </a:solidFill>
                <a:latin typeface="Arial"/>
              </a:rPr>
              <a:t>terénní programy</a:t>
            </a:r>
            <a:endParaRPr b="0" lang="en-US" sz="32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cs-CZ" sz="3200" spc="-1" strike="noStrike">
                <a:solidFill>
                  <a:srgbClr val="ffffff"/>
                </a:solidFill>
                <a:latin typeface="Arial"/>
              </a:rPr>
              <a:t>2. kontaktní a poradenský program</a:t>
            </a:r>
            <a:endParaRPr b="0" lang="en-US" sz="32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cs-CZ" sz="3200" spc="-1" strike="noStrike">
                <a:solidFill>
                  <a:srgbClr val="ffffff"/>
                </a:solidFill>
                <a:latin typeface="Arial"/>
              </a:rPr>
              <a:t>3. adiktologická poradna</a:t>
            </a:r>
            <a:endParaRPr b="0" lang="en-US" sz="32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cs-CZ" sz="3200" spc="-1" strike="noStrike">
                <a:solidFill>
                  <a:srgbClr val="ffffff"/>
                </a:solidFill>
                <a:latin typeface="Arial"/>
              </a:rPr>
              <a:t>4. program práce s veřejností</a:t>
            </a:r>
            <a:endParaRPr b="0" lang="en-US" sz="32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cs-CZ" sz="3200" spc="-1" strike="noStrike">
                <a:solidFill>
                  <a:srgbClr val="ffffff"/>
                </a:solidFill>
                <a:latin typeface="Arial"/>
              </a:rPr>
              <a:t>5. preventivní programy</a:t>
            </a:r>
            <a:endParaRPr b="0" lang="en-US" sz="3200" spc="-1" strike="noStrike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32" name="Obrázek 1" descr=""/>
          <p:cNvPicPr/>
          <p:nvPr/>
        </p:nvPicPr>
        <p:blipFill>
          <a:blip r:embed="rId1"/>
          <a:stretch/>
        </p:blipFill>
        <p:spPr>
          <a:xfrm>
            <a:off x="7155720" y="3464640"/>
            <a:ext cx="4350240" cy="2890800"/>
          </a:xfrm>
          <a:prstGeom prst="rect">
            <a:avLst/>
          </a:prstGeom>
          <a:ln w="0">
            <a:noFill/>
          </a:ln>
          <a:effectLst>
            <a:innerShdw blurRad="63500" dir="2700000" dist="50800">
              <a:srgbClr val="000000">
                <a:alpha val="50000"/>
              </a:srgbClr>
            </a:inn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60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12000"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34" name="Zástupný obsah 8" descr=""/>
          <p:cNvPicPr/>
          <p:nvPr/>
        </p:nvPicPr>
        <p:blipFill>
          <a:blip r:embed="rId1"/>
          <a:stretch/>
        </p:blipFill>
        <p:spPr>
          <a:xfrm>
            <a:off x="2743200" y="268920"/>
            <a:ext cx="6755400" cy="6314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1038600" y="764280"/>
            <a:ext cx="10467360" cy="1292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cs-CZ" sz="4000" spc="-1" strike="noStrike" cap="all">
                <a:solidFill>
                  <a:srgbClr val="ffffff"/>
                </a:solidFill>
                <a:latin typeface="Arial"/>
              </a:rPr>
              <a:t>Beseda v Kontaktním centru: </a:t>
            </a:r>
            <a:endParaRPr b="0" lang="en-US" sz="4000" spc="-1" strike="noStrike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36" name="Zástupný obsah 15" descr=""/>
          <p:cNvPicPr/>
          <p:nvPr/>
        </p:nvPicPr>
        <p:blipFill>
          <a:blip r:embed="rId1"/>
          <a:stretch/>
        </p:blipFill>
        <p:spPr>
          <a:xfrm>
            <a:off x="1837440" y="2397240"/>
            <a:ext cx="3479400" cy="4070880"/>
          </a:xfrm>
          <a:prstGeom prst="rect">
            <a:avLst/>
          </a:prstGeom>
          <a:ln w="0">
            <a:noFill/>
          </a:ln>
        </p:spPr>
      </p:pic>
      <p:pic>
        <p:nvPicPr>
          <p:cNvPr id="137" name="Zástupný obsah 19" descr=""/>
          <p:cNvPicPr/>
          <p:nvPr/>
        </p:nvPicPr>
        <p:blipFill>
          <a:blip r:embed="rId2"/>
          <a:stretch/>
        </p:blipFill>
        <p:spPr>
          <a:xfrm>
            <a:off x="6874920" y="2193840"/>
            <a:ext cx="3479400" cy="4195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cs-CZ" sz="4000" spc="-1" strike="noStrike" cap="all">
                <a:solidFill>
                  <a:srgbClr val="ffffff"/>
                </a:solidFill>
                <a:latin typeface="Arial"/>
              </a:rPr>
              <a:t>Témata Besedy:</a:t>
            </a:r>
            <a:endParaRPr b="0" lang="en-US" sz="4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10820160" cy="4023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ffffff"/>
                </a:solidFill>
                <a:latin typeface="Arial"/>
              </a:rPr>
              <a:t>info o službě a chodu zařízení</a:t>
            </a:r>
            <a:endParaRPr b="0" lang="en-US" sz="3200" spc="-1" strike="noStrike">
              <a:solidFill>
                <a:srgbClr val="ffffff"/>
              </a:solidFill>
              <a:latin typeface="Century Gothic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ffffff"/>
                </a:solidFill>
                <a:latin typeface="Arial"/>
              </a:rPr>
              <a:t>rizika spojená s užíváním drog</a:t>
            </a:r>
            <a:endParaRPr b="0" lang="en-US" sz="3200" spc="-1" strike="noStrike">
              <a:solidFill>
                <a:srgbClr val="ffffff"/>
              </a:solidFill>
              <a:latin typeface="Century Gothic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ffffff"/>
                </a:solidFill>
                <a:latin typeface="Arial"/>
              </a:rPr>
              <a:t>dopady užívání drog</a:t>
            </a:r>
            <a:endParaRPr b="0" lang="en-US" sz="3200" spc="-1" strike="noStrike">
              <a:solidFill>
                <a:srgbClr val="ffffff"/>
              </a:solidFill>
              <a:latin typeface="Century Gothic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ffffff"/>
                </a:solidFill>
                <a:latin typeface="Arial"/>
              </a:rPr>
              <a:t>letáky a informační materiály zaměřená na rizika</a:t>
            </a:r>
            <a:endParaRPr b="0" lang="en-US" sz="3200" spc="-1" strike="noStrike">
              <a:solidFill>
                <a:srgbClr val="ffffff"/>
              </a:solidFill>
              <a:latin typeface="Century Gothic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ffffff"/>
                </a:solidFill>
                <a:latin typeface="Arial"/>
              </a:rPr>
              <a:t>nejčastěji zneužívané drogy mezi experimentátory</a:t>
            </a:r>
            <a:endParaRPr b="0" lang="en-US" sz="32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cs-CZ" sz="3200" spc="-1" strike="noStrike">
                <a:solidFill>
                  <a:srgbClr val="ffffff"/>
                </a:solidFill>
                <a:latin typeface="Arial"/>
              </a:rPr>
              <a:t>  </a:t>
            </a:r>
            <a:r>
              <a:rPr b="0" lang="cs-CZ" sz="3200" spc="-1" strike="noStrike">
                <a:solidFill>
                  <a:srgbClr val="ffffff"/>
                </a:solidFill>
                <a:latin typeface="Arial"/>
              </a:rPr>
              <a:t>( nikotinové sáčky, THC, kratom……)</a:t>
            </a:r>
            <a:endParaRPr b="0" lang="en-US" sz="32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cs-CZ" sz="4000" spc="-1" strike="noStrike" cap="all">
                <a:solidFill>
                  <a:srgbClr val="ffffff"/>
                </a:solidFill>
                <a:latin typeface="Arial"/>
              </a:rPr>
              <a:t>Program pRo MŠ:</a:t>
            </a:r>
            <a:endParaRPr b="0" lang="en-US" sz="4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519120" y="2251080"/>
            <a:ext cx="10599840" cy="4023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ffffff"/>
                </a:solidFill>
                <a:latin typeface="Arial"/>
              </a:rPr>
              <a:t>interaktivní program pro děti MŠ a 1 třídy ZŠ,</a:t>
            </a:r>
            <a:endParaRPr b="0" lang="en-US" sz="3200" spc="-1" strike="noStrike">
              <a:solidFill>
                <a:srgbClr val="ffffff"/>
              </a:solidFill>
              <a:latin typeface="Century Gothic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ffffff"/>
                </a:solidFill>
                <a:latin typeface="Arial"/>
              </a:rPr>
              <a:t>povídání o zdraví, co dětem prospívá a o dobrých návycích,</a:t>
            </a:r>
            <a:endParaRPr b="0" lang="en-US" sz="3200" spc="-1" strike="noStrike">
              <a:solidFill>
                <a:srgbClr val="ffffff"/>
              </a:solidFill>
              <a:latin typeface="Century Gothic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ffffff"/>
                </a:solidFill>
                <a:latin typeface="Arial"/>
              </a:rPr>
              <a:t>v zemi zdraví poznají Cigaretové bandity, alkoholína a šelmu Drogéru – zjistí, jak jim čelit….,</a:t>
            </a:r>
            <a:endParaRPr b="0" lang="en-US" sz="3200" spc="-1" strike="noStrike">
              <a:solidFill>
                <a:srgbClr val="ffffff"/>
              </a:solidFill>
              <a:latin typeface="Century Gothic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ffffff"/>
                </a:solidFill>
                <a:latin typeface="Arial"/>
              </a:rPr>
              <a:t>budou proškolení: “Experti na zdraví“,</a:t>
            </a:r>
            <a:endParaRPr b="0" lang="en-US" sz="3200" spc="-1" strike="noStrike">
              <a:solidFill>
                <a:srgbClr val="ffffff"/>
              </a:solidFill>
              <a:latin typeface="Century Gothic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ffffff"/>
                </a:solidFill>
                <a:latin typeface="Arial"/>
              </a:rPr>
              <a:t>program je doplněn ukazovacími písničkami a obrázky,</a:t>
            </a:r>
            <a:endParaRPr b="0" lang="en-US" sz="32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90000"/>
              </a:lnSpc>
              <a:buNone/>
            </a:pPr>
            <a:r>
              <a:rPr b="1" lang="cs-CZ" sz="4000" spc="-1" strike="noStrike" cap="all">
                <a:solidFill>
                  <a:srgbClr val="ffffff"/>
                </a:solidFill>
                <a:latin typeface="Arial"/>
              </a:rPr>
              <a:t>Děkuji vám za pozornost </a:t>
            </a:r>
            <a:r>
              <a:rPr b="1" lang="cs-CZ" sz="4000" spc="-1" strike="noStrike" cap="all">
                <a:solidFill>
                  <a:srgbClr val="ffffff"/>
                </a:solidFill>
                <a:latin typeface="Wingdings"/>
              </a:rPr>
              <a:t></a:t>
            </a:r>
            <a:endParaRPr b="0" lang="en-US" sz="4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10820160" cy="4023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cs-CZ" sz="3200" spc="-1" strike="noStrike">
                <a:solidFill>
                  <a:srgbClr val="ffffff"/>
                </a:solidFill>
                <a:latin typeface="Arial"/>
              </a:rPr>
              <a:t>Kontakt: </a:t>
            </a:r>
            <a:endParaRPr b="0" lang="en-US" sz="32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ffffff"/>
              </a:solidFill>
              <a:latin typeface="Century Gothic"/>
            </a:endParaRPr>
          </a:p>
          <a:p>
            <a:pPr marL="228600" indent="-22860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3200" spc="-1" strike="noStrike">
                <a:solidFill>
                  <a:srgbClr val="ffffff"/>
                </a:solidFill>
                <a:latin typeface="Arial"/>
              </a:rPr>
              <a:t>Bc. Jarmila Švábová, </a:t>
            </a:r>
            <a:endParaRPr b="0" lang="en-US" sz="3200" spc="-1" strike="noStrike">
              <a:solidFill>
                <a:srgbClr val="ffffff"/>
              </a:solidFill>
              <a:latin typeface="Century Gothic"/>
            </a:endParaRPr>
          </a:p>
          <a:p>
            <a:pPr marL="228600" indent="-22860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3200" spc="-1" strike="noStrike">
                <a:solidFill>
                  <a:srgbClr val="ffffff"/>
                </a:solidFill>
                <a:latin typeface="Arial"/>
              </a:rPr>
              <a:t>Palackého 194, Kyjov</a:t>
            </a:r>
            <a:endParaRPr b="0" lang="en-US" sz="3200" spc="-1" strike="noStrike">
              <a:solidFill>
                <a:srgbClr val="ffffff"/>
              </a:solidFill>
              <a:latin typeface="Century Gothic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ffffff"/>
              </a:solidFill>
              <a:latin typeface="Century Gothic"/>
            </a:endParaRPr>
          </a:p>
          <a:p>
            <a:pPr marL="228600" indent="-22860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1" lang="cs-CZ" sz="3200" spc="-1" strike="noStrike">
                <a:solidFill>
                  <a:srgbClr val="ffffff"/>
                </a:solidFill>
                <a:latin typeface="Arial"/>
              </a:rPr>
              <a:t>Tel:</a:t>
            </a:r>
            <a:r>
              <a:rPr b="0" lang="cs-CZ" sz="3200" spc="-1" strike="noStrike">
                <a:solidFill>
                  <a:srgbClr val="ffffff"/>
                </a:solidFill>
                <a:latin typeface="Arial"/>
              </a:rPr>
              <a:t> 518 611 589, 777 805 002</a:t>
            </a:r>
            <a:endParaRPr b="0" lang="en-US" sz="3200" spc="-1" strike="noStrike">
              <a:solidFill>
                <a:srgbClr val="ffffff"/>
              </a:solidFill>
              <a:latin typeface="Century Gothic"/>
            </a:endParaRPr>
          </a:p>
          <a:p>
            <a:pPr marL="228600" indent="-22860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1" lang="cs-CZ" sz="3200" spc="-1" strike="noStrike">
                <a:solidFill>
                  <a:srgbClr val="ffffff"/>
                </a:solidFill>
                <a:latin typeface="Arial"/>
              </a:rPr>
              <a:t>Email: </a:t>
            </a:r>
            <a:r>
              <a:rPr b="0" lang="cs-CZ" sz="3200" spc="-1" strike="noStrike" u="sng">
                <a:solidFill>
                  <a:srgbClr val="ffffff"/>
                </a:solidFill>
                <a:uFillTx/>
                <a:latin typeface="Arial"/>
              </a:rPr>
              <a:t>k.centrum@kyjov.charita.cz</a:t>
            </a:r>
            <a:endParaRPr b="0" lang="en-US" sz="3200" spc="-1" strike="noStrike">
              <a:solidFill>
                <a:srgbClr val="ffffff"/>
              </a:solidFill>
              <a:latin typeface="Century Gothic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ffffff"/>
              </a:solidFill>
              <a:latin typeface="Century Gothic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ffffff"/>
              </a:solidFill>
              <a:latin typeface="Century Gothic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TM04033937[[fn=Kondenzační stopa]]</Template>
  <TotalTime>271</TotalTime>
  <Application>LibreOffice/7.3.3.2$Windows_X86_64 LibreOffice_project/d1d0ea68f081ee2800a922cac8f79445e4603348</Application>
  <AppVersion>15.0000</AppVersion>
  <Words>182</Words>
  <Paragraphs>33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2023-06-20T12:38:49Z</dcterms:created>
  <dc:creator>Martina Hlaváčová</dc:creator>
  <dc:description/>
  <dc:language>cs-CZ</dc:language>
  <cp:lastModifiedBy>Jarmila Švábová</cp:lastModifiedBy>
  <dcterms:modified xsi:type="dcterms:W3CDTF">2025-10-07T14:20:16Z</dcterms:modified>
  <cp:revision>17</cp:revision>
  <dc:subject/>
  <dc:title>Kontaktní centrum – víceúčelová drogová služba při Charitě Kyjov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Širokoúhlá obrazovka</vt:lpwstr>
  </property>
  <property fmtid="{D5CDD505-2E9C-101B-9397-08002B2CF9AE}" pid="3" name="Slides">
    <vt:i4>7</vt:i4>
  </property>
</Properties>
</file>