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65" r:id="rId2"/>
    <p:sldId id="273" r:id="rId3"/>
    <p:sldId id="284" r:id="rId4"/>
    <p:sldId id="287" r:id="rId5"/>
    <p:sldId id="285" r:id="rId6"/>
    <p:sldId id="282" r:id="rId7"/>
    <p:sldId id="274" r:id="rId8"/>
    <p:sldId id="275" r:id="rId9"/>
    <p:sldId id="277" r:id="rId10"/>
    <p:sldId id="279" r:id="rId11"/>
    <p:sldId id="283" r:id="rId12"/>
    <p:sldId id="28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A4354F33-5626-4F51-B9E9-FDD97E01B031}">
          <p14:sldIdLst>
            <p14:sldId id="265"/>
            <p14:sldId id="273"/>
            <p14:sldId id="284"/>
            <p14:sldId id="287"/>
            <p14:sldId id="285"/>
            <p14:sldId id="282"/>
            <p14:sldId id="274"/>
            <p14:sldId id="275"/>
            <p14:sldId id="277"/>
            <p14:sldId id="279"/>
            <p14:sldId id="283"/>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5" d="100"/>
          <a:sy n="125" d="100"/>
        </p:scale>
        <p:origin x="20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smtClean="0"/>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628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010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138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smtClean="0"/>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5665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smtClean="0"/>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765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912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3" name="Date Placeholder 2"/>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399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smtClean="0"/>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918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smtClean="0"/>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440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330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smtClean="0"/>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600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smtClean="0"/>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999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smtClean="0"/>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25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2" name="Content Placeholder 3"/>
          <p:cNvSpPr>
            <a:spLocks noGrp="1"/>
          </p:cNvSpPr>
          <p:nvPr>
            <p:ph sz="quarter" idx="13"/>
          </p:nvPr>
        </p:nvSpPr>
        <p:spPr>
          <a:xfrm>
            <a:off x="913774" y="3051012"/>
            <a:ext cx="5106027" cy="2740187"/>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13" name="Content Placeholder 5"/>
          <p:cNvSpPr>
            <a:spLocks noGrp="1"/>
          </p:cNvSpPr>
          <p:nvPr>
            <p:ph sz="quarter" idx="14"/>
          </p:nvPr>
        </p:nvSpPr>
        <p:spPr>
          <a:xfrm>
            <a:off x="6172200" y="3051012"/>
            <a:ext cx="5105401" cy="2740187"/>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69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1480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812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smtClean="0"/>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8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439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4/2/2026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31160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7182" y="239696"/>
            <a:ext cx="11446624" cy="1681383"/>
          </a:xfrm>
        </p:spPr>
        <p:txBody>
          <a:bodyPr>
            <a:noAutofit/>
          </a:bodyPr>
          <a:lstStyle/>
          <a:p>
            <a:pPr marL="0" indent="0">
              <a:buNone/>
            </a:pP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ZÓNY PLACENÉHO STÁNÍ V KYJOVĚ BYLY ZAVEDENY V ROCE 2004.</a:t>
            </a:r>
          </a:p>
          <a:p>
            <a:pPr marL="0" indent="0">
              <a:buNone/>
            </a:pPr>
            <a:r>
              <a:rPr lang="cs-CZ" sz="3200" dirty="0" smtClean="0">
                <a:latin typeface="Calibri" panose="020F0502020204030204" pitchFamily="34" charset="0"/>
                <a:ea typeface="Calibri" panose="020F0502020204030204" pitchFamily="34" charset="0"/>
                <a:cs typeface="Calibri" panose="020F0502020204030204" pitchFamily="34" charset="0"/>
              </a:rPr>
              <a:t>Mapka původních zón:</a:t>
            </a:r>
            <a:endParaRPr lang="cs-CZ" sz="32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Rozdělení parkovacích zón - map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82" y="1857415"/>
            <a:ext cx="5987174" cy="456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753139" y="1773525"/>
            <a:ext cx="5519956" cy="1508105"/>
          </a:xfrm>
          <a:prstGeom prst="rect">
            <a:avLst/>
          </a:prstGeom>
          <a:noFill/>
        </p:spPr>
        <p:txBody>
          <a:bodyPr wrap="square" rtlCol="0">
            <a:spAutoFit/>
          </a:bodyPr>
          <a:lstStyle/>
          <a:p>
            <a:r>
              <a:rPr lang="cs-CZ" sz="2000" dirty="0" smtClean="0">
                <a:latin typeface="Calibri" panose="020F0502020204030204" pitchFamily="34" charset="0"/>
                <a:ea typeface="Calibri" panose="020F0502020204030204" pitchFamily="34" charset="0"/>
                <a:cs typeface="Calibri" panose="020F0502020204030204" pitchFamily="34" charset="0"/>
              </a:rPr>
              <a:t>ZÓNY BYLY ROZŠÍŘENY: </a:t>
            </a:r>
          </a:p>
          <a:p>
            <a:pPr marL="571500" indent="-571500">
              <a:buFont typeface="Arial" panose="020B0604020202020204" pitchFamily="34" charset="0"/>
              <a:buChar char="•"/>
            </a:pPr>
            <a:r>
              <a:rPr lang="cs-CZ" sz="2000" dirty="0" smtClean="0">
                <a:latin typeface="Calibri" panose="020F0502020204030204" pitchFamily="34" charset="0"/>
                <a:ea typeface="Calibri" panose="020F0502020204030204" pitchFamily="34" charset="0"/>
                <a:cs typeface="Calibri" panose="020F0502020204030204" pitchFamily="34" charset="0"/>
              </a:rPr>
              <a:t>V ROCE 2023 O ULICI VRCHLICKÉHO </a:t>
            </a:r>
          </a:p>
          <a:p>
            <a:pPr marL="571500" indent="-571500">
              <a:buFont typeface="Arial" panose="020B0604020202020204" pitchFamily="34" charset="0"/>
              <a:buChar char="•"/>
            </a:pPr>
            <a:r>
              <a:rPr lang="cs-CZ" sz="2000" dirty="0" smtClean="0">
                <a:latin typeface="Calibri" panose="020F0502020204030204" pitchFamily="34" charset="0"/>
                <a:ea typeface="Calibri" panose="020F0502020204030204" pitchFamily="34" charset="0"/>
                <a:cs typeface="Calibri" panose="020F0502020204030204" pitchFamily="34" charset="0"/>
              </a:rPr>
              <a:t>V ROCE 2024 O SÍDLIŠTĚ ZAHRADNÍ</a:t>
            </a:r>
          </a:p>
          <a:p>
            <a:endParaRPr lang="cs-CZ" sz="3200" b="1" dirty="0">
              <a:solidFill>
                <a:schemeClr val="accent6">
                  <a:lumMod val="75000"/>
                </a:schemeClr>
              </a:solidFill>
            </a:endParaRPr>
          </a:p>
        </p:txBody>
      </p:sp>
    </p:spTree>
    <p:extLst>
      <p:ext uri="{BB962C8B-B14F-4D97-AF65-F5344CB8AC3E}">
        <p14:creationId xmlns:p14="http://schemas.microsoft.com/office/powerpoint/2010/main" val="332599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1747" y="402672"/>
            <a:ext cx="10556480" cy="1171284"/>
          </a:xfrm>
        </p:spPr>
        <p:txBody>
          <a:bodyPr>
            <a:normAutofit/>
          </a:bodyPr>
          <a:lstStyle/>
          <a:p>
            <a:pPr algn="l"/>
            <a:r>
              <a:rPr lang="cs-CZ" sz="2800" dirty="0">
                <a:solidFill>
                  <a:srgbClr val="00A2E8"/>
                </a:solidFill>
                <a:latin typeface="Calibri" panose="020F0502020204030204" pitchFamily="34" charset="0"/>
              </a:rPr>
              <a:t>Úsek </a:t>
            </a:r>
            <a:r>
              <a:rPr lang="cs-CZ" sz="2800" dirty="0" smtClean="0">
                <a:solidFill>
                  <a:srgbClr val="00A2E8"/>
                </a:solidFill>
                <a:latin typeface="Calibri" panose="020F0502020204030204" pitchFamily="34" charset="0"/>
              </a:rPr>
              <a:t>4 </a:t>
            </a:r>
            <a:r>
              <a:rPr lang="cs-CZ" sz="2800" dirty="0">
                <a:solidFill>
                  <a:srgbClr val="00A2E8"/>
                </a:solidFill>
                <a:latin typeface="Calibri" panose="020F0502020204030204" pitchFamily="34" charset="0"/>
              </a:rPr>
              <a:t>- jednosměrka Mezi Mlaty směr Havlíčkova + P u </a:t>
            </a:r>
            <a:r>
              <a:rPr lang="cs-CZ" sz="2800" dirty="0" smtClean="0">
                <a:solidFill>
                  <a:srgbClr val="00A2E8"/>
                </a:solidFill>
                <a:latin typeface="Calibri" panose="020F0502020204030204" pitchFamily="34" charset="0"/>
              </a:rPr>
              <a:t>kotelny</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454800" y="1791952"/>
            <a:ext cx="5385276" cy="3862110"/>
          </a:xfrm>
          <a:prstGeom prst="rect">
            <a:avLst/>
          </a:prstGeom>
        </p:spPr>
      </p:pic>
      <p:pic>
        <p:nvPicPr>
          <p:cNvPr id="5" name="Obrázek 4"/>
          <p:cNvPicPr>
            <a:picLocks noChangeAspect="1"/>
          </p:cNvPicPr>
          <p:nvPr/>
        </p:nvPicPr>
        <p:blipFill>
          <a:blip r:embed="rId3"/>
          <a:stretch>
            <a:fillRect/>
          </a:stretch>
        </p:blipFill>
        <p:spPr>
          <a:xfrm>
            <a:off x="6153479" y="1093580"/>
            <a:ext cx="4374704" cy="2377765"/>
          </a:xfrm>
          <a:prstGeom prst="rect">
            <a:avLst/>
          </a:prstGeom>
        </p:spPr>
      </p:pic>
      <p:sp>
        <p:nvSpPr>
          <p:cNvPr id="6" name="Zástupný symbol pro obsah 3"/>
          <p:cNvSpPr txBox="1">
            <a:spLocks/>
          </p:cNvSpPr>
          <p:nvPr/>
        </p:nvSpPr>
        <p:spPr>
          <a:xfrm rot="10800000" flipV="1">
            <a:off x="6153477" y="3723007"/>
            <a:ext cx="4693487" cy="267765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cs-CZ" dirty="0" smtClean="0">
                <a:latin typeface="Calibri" panose="020F0502020204030204" pitchFamily="34" charset="0"/>
                <a:ea typeface="Calibri" panose="020F0502020204030204" pitchFamily="34" charset="0"/>
                <a:cs typeface="Calibri" panose="020F0502020204030204" pitchFamily="34" charset="0"/>
              </a:rPr>
              <a:t>V tomto úseku jsou i rodinné domy, firmy, samostatné garáže A ambulance dětské lékařky. Před ambulancí bude dopravním značením umožněno bezplatné stání na dobu 2 hodin v pracovních dnech v době provozu ambulance</a:t>
            </a:r>
            <a:r>
              <a:rPr lang="cs-CZ" b="1" dirty="0" smtClean="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4756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0059" y="192949"/>
            <a:ext cx="11568417" cy="822120"/>
          </a:xfrm>
        </p:spPr>
        <p:txBody>
          <a:bodyPr>
            <a:normAutofit fontScale="90000"/>
          </a:bodyPr>
          <a:lstStyle/>
          <a:p>
            <a:pPr algn="l"/>
            <a:r>
              <a:rPr lang="cs-CZ" b="1" dirty="0" smtClean="0">
                <a:solidFill>
                  <a:srgbClr val="FF0000"/>
                </a:solidFill>
              </a:rPr>
              <a:t/>
            </a:r>
            <a:br>
              <a:rPr lang="cs-CZ" b="1" dirty="0" smtClean="0">
                <a:solidFill>
                  <a:srgbClr val="FF0000"/>
                </a:solidFill>
              </a:rPr>
            </a:br>
            <a:r>
              <a:rPr lang="cs-CZ" dirty="0" smtClean="0">
                <a:solidFill>
                  <a:srgbClr val="00B0F0"/>
                </a:solidFill>
                <a:latin typeface="Calibri" panose="020F0502020204030204" pitchFamily="34" charset="0"/>
                <a:ea typeface="Calibri" panose="020F0502020204030204" pitchFamily="34" charset="0"/>
                <a:cs typeface="Calibri" panose="020F0502020204030204" pitchFamily="34" charset="0"/>
              </a:rPr>
              <a:t>ROZŠÍŘENÍ ZÓN PLACENÉHO STÁNÍ:</a:t>
            </a:r>
            <a:r>
              <a:rPr lang="cs-CZ" dirty="0">
                <a:solidFill>
                  <a:srgbClr val="00B0F0"/>
                </a:solidFill>
                <a:latin typeface="Calibri" panose="020F0502020204030204" pitchFamily="34" charset="0"/>
                <a:ea typeface="Calibri" panose="020F0502020204030204" pitchFamily="34" charset="0"/>
                <a:cs typeface="Calibri" panose="020F0502020204030204" pitchFamily="34" charset="0"/>
              </a:rPr>
              <a:t/>
            </a:r>
            <a:br>
              <a:rPr lang="cs-CZ" dirty="0">
                <a:solidFill>
                  <a:srgbClr val="00B0F0"/>
                </a:solidFill>
                <a:latin typeface="Calibri" panose="020F0502020204030204" pitchFamily="34" charset="0"/>
                <a:ea typeface="Calibri" panose="020F0502020204030204" pitchFamily="34" charset="0"/>
                <a:cs typeface="Calibri" panose="020F0502020204030204" pitchFamily="34" charset="0"/>
              </a:rPr>
            </a:br>
            <a:r>
              <a:rPr lang="cs-CZ" sz="27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2. lokalita </a:t>
            </a:r>
            <a:r>
              <a:rPr lang="cs-CZ" sz="2700" dirty="0" err="1" smtClean="0">
                <a:solidFill>
                  <a:srgbClr val="FF0000"/>
                </a:solidFill>
                <a:latin typeface="Calibri" panose="020F0502020204030204" pitchFamily="34" charset="0"/>
                <a:ea typeface="Calibri" panose="020F0502020204030204" pitchFamily="34" charset="0"/>
                <a:cs typeface="Calibri" panose="020F0502020204030204" pitchFamily="34" charset="0"/>
              </a:rPr>
              <a:t>nerudova</a:t>
            </a:r>
            <a:r>
              <a:rPr lang="cs-CZ" sz="27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(od křižovatky s ul. Kollárova po kruhový objezd)</a:t>
            </a:r>
            <a:endParaRPr lang="cs-CZ" sz="27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bdélník 3"/>
          <p:cNvSpPr/>
          <p:nvPr/>
        </p:nvSpPr>
        <p:spPr>
          <a:xfrm flipH="1">
            <a:off x="7784981" y="1820411"/>
            <a:ext cx="4043495" cy="369332"/>
          </a:xfrm>
          <a:prstGeom prst="rect">
            <a:avLst/>
          </a:prstGeom>
        </p:spPr>
        <p:txBody>
          <a:bodyPr wrap="square">
            <a:spAutoFit/>
          </a:bodyPr>
          <a:lstStyle/>
          <a:p>
            <a:r>
              <a:rPr lang="cs-CZ" b="1" dirty="0" smtClean="0">
                <a:latin typeface="Calibri" panose="020F0502020204030204" pitchFamily="34" charset="0"/>
                <a:ea typeface="Calibri" panose="020F0502020204030204" pitchFamily="34" charset="0"/>
                <a:cs typeface="Calibri" panose="020F0502020204030204" pitchFamily="34" charset="0"/>
              </a:rPr>
              <a:t>		</a:t>
            </a:r>
            <a:r>
              <a:rPr lang="cs-CZ"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b="1" dirty="0" smtClean="0">
                <a:solidFill>
                  <a:schemeClr val="tx1"/>
                </a:solidFill>
              </a:rPr>
              <a:t>			</a:t>
            </a:r>
            <a:endParaRPr lang="cs-CZ" b="1" dirty="0">
              <a:solidFill>
                <a:schemeClr val="tx1"/>
              </a:solidFill>
            </a:endParaRPr>
          </a:p>
        </p:txBody>
      </p:sp>
      <p:pic>
        <p:nvPicPr>
          <p:cNvPr id="3" name="Obrázek 2"/>
          <p:cNvPicPr>
            <a:picLocks noChangeAspect="1"/>
          </p:cNvPicPr>
          <p:nvPr/>
        </p:nvPicPr>
        <p:blipFill>
          <a:blip r:embed="rId2"/>
          <a:stretch>
            <a:fillRect/>
          </a:stretch>
        </p:blipFill>
        <p:spPr>
          <a:xfrm>
            <a:off x="1669409" y="1442906"/>
            <a:ext cx="8376587" cy="4823670"/>
          </a:xfrm>
          <a:prstGeom prst="rect">
            <a:avLst/>
          </a:prstGeom>
        </p:spPr>
      </p:pic>
    </p:spTree>
    <p:extLst>
      <p:ext uri="{BB962C8B-B14F-4D97-AF65-F5344CB8AC3E}">
        <p14:creationId xmlns:p14="http://schemas.microsoft.com/office/powerpoint/2010/main" val="312354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0451" y="618517"/>
            <a:ext cx="5184397" cy="1831068"/>
          </a:xfrm>
        </p:spPr>
        <p:txBody>
          <a:bodyPr>
            <a:normAutofit fontScale="90000"/>
          </a:bodyPr>
          <a:lstStyle/>
          <a:p>
            <a:pPr algn="l"/>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Mapka zón placeného stání po rozšíření </a:t>
            </a:r>
            <a:b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b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o </a:t>
            </a:r>
            <a:r>
              <a:rPr lang="cs-CZ" sz="3200" dirty="0" err="1" smtClean="0">
                <a:solidFill>
                  <a:srgbClr val="00B0F0"/>
                </a:solidFill>
                <a:latin typeface="Calibri" panose="020F0502020204030204" pitchFamily="34" charset="0"/>
                <a:ea typeface="Calibri" panose="020F0502020204030204" pitchFamily="34" charset="0"/>
                <a:cs typeface="Calibri" panose="020F0502020204030204" pitchFamily="34" charset="0"/>
              </a:rPr>
              <a:t>lokalitU</a:t>
            </a: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Mezi mlaty, příční </a:t>
            </a:r>
            <a:r>
              <a:rPr lang="cs-CZ" sz="3200" dirty="0" err="1" smtClean="0">
                <a:solidFill>
                  <a:srgbClr val="00B0F0"/>
                </a:solidFill>
                <a:latin typeface="Calibri" panose="020F0502020204030204" pitchFamily="34" charset="0"/>
                <a:ea typeface="Calibri" panose="020F0502020204030204" pitchFamily="34" charset="0"/>
                <a:cs typeface="Calibri" panose="020F0502020204030204" pitchFamily="34" charset="0"/>
              </a:rPr>
              <a:t>jurovského</a:t>
            </a: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cs-CZ" sz="3200" dirty="0" err="1" smtClean="0">
                <a:solidFill>
                  <a:srgbClr val="00B0F0"/>
                </a:solidFill>
                <a:latin typeface="Calibri" panose="020F0502020204030204" pitchFamily="34" charset="0"/>
                <a:ea typeface="Calibri" panose="020F0502020204030204" pitchFamily="34" charset="0"/>
                <a:cs typeface="Calibri" panose="020F0502020204030204" pitchFamily="34" charset="0"/>
              </a:rPr>
              <a:t>nerudova</a:t>
            </a: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(část)</a:t>
            </a:r>
            <a:endParaRPr lang="cs-CZ" sz="3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00" y="67748"/>
            <a:ext cx="4486656" cy="6729986"/>
          </a:xfrm>
        </p:spPr>
      </p:pic>
    </p:spTree>
    <p:extLst>
      <p:ext uri="{BB962C8B-B14F-4D97-AF65-F5344CB8AC3E}">
        <p14:creationId xmlns:p14="http://schemas.microsoft.com/office/powerpoint/2010/main" val="369319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84211" y="587230"/>
            <a:ext cx="9701359" cy="4555222"/>
          </a:xfrm>
        </p:spPr>
        <p:txBody>
          <a:bodyPr>
            <a:noAutofit/>
          </a:bodyPr>
          <a:lstStyle/>
          <a:p>
            <a:pPr marL="0" indent="0">
              <a:buNone/>
            </a:pPr>
            <a:r>
              <a:rPr lang="cs-CZ"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PRÁVNÍ ZÁKLAD ZÓN PLACENÉHO STÁNÍ v </a:t>
            </a:r>
            <a:r>
              <a:rPr lang="cs-CZ" sz="32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kyjově</a:t>
            </a:r>
            <a:r>
              <a:rPr lang="cs-CZ"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p>
          <a:p>
            <a:r>
              <a:rPr lang="cs-CZ"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cs-CZ" sz="3200" dirty="0">
                <a:solidFill>
                  <a:srgbClr val="00B0F0"/>
                </a:solidFill>
                <a:latin typeface="Calibri" panose="020F0502020204030204" pitchFamily="34" charset="0"/>
                <a:ea typeface="Calibri" panose="020F0502020204030204" pitchFamily="34" charset="0"/>
                <a:cs typeface="Calibri" panose="020F0502020204030204" pitchFamily="34" charset="0"/>
              </a:rPr>
              <a:t>Nařízení města Kyjova o placeném stání silničních motorových vozidel na vymezených úsecích místních komunikací ve městě </a:t>
            </a: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Kyjově </a:t>
            </a:r>
          </a:p>
          <a:p>
            <a:pPr marL="0" indent="0">
              <a:buNone/>
            </a:pP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cs-CZ" sz="2400" dirty="0" smtClean="0">
                <a:latin typeface="Calibri" panose="020F0502020204030204" pitchFamily="34" charset="0"/>
                <a:ea typeface="Calibri" panose="020F0502020204030204" pitchFamily="34" charset="0"/>
                <a:cs typeface="Calibri" panose="020F0502020204030204" pitchFamily="34" charset="0"/>
              </a:rPr>
              <a:t>(aktuálně č. 3/2024, účinnost od 13.5.2024)</a:t>
            </a:r>
          </a:p>
          <a:p>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cs-CZ" sz="3200" dirty="0">
                <a:solidFill>
                  <a:srgbClr val="00B0F0"/>
                </a:solidFill>
                <a:latin typeface="Calibri" panose="020F0502020204030204" pitchFamily="34" charset="0"/>
                <a:ea typeface="Calibri" panose="020F0502020204030204" pitchFamily="34" charset="0"/>
                <a:cs typeface="Calibri" panose="020F0502020204030204" pitchFamily="34" charset="0"/>
              </a:rPr>
              <a:t>Ceník za stání silničních motorových vozidel a ceny parkovacích karet </a:t>
            </a:r>
            <a:endPar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cs-CZ" sz="3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cs-CZ" sz="32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cs-CZ" sz="2400" dirty="0" smtClean="0">
                <a:latin typeface="Calibri" panose="020F0502020204030204" pitchFamily="34" charset="0"/>
                <a:ea typeface="Calibri" panose="020F0502020204030204" pitchFamily="34" charset="0"/>
                <a:cs typeface="Calibri" panose="020F0502020204030204" pitchFamily="34" charset="0"/>
              </a:rPr>
              <a:t>(aktuální ceník je účinný od 1.3.2026)</a:t>
            </a:r>
            <a:endParaRPr lang="cs-CZ"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406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75" y="618516"/>
            <a:ext cx="10364451" cy="5329277"/>
          </a:xfrm>
        </p:spPr>
        <p:txBody>
          <a:bodyPr>
            <a:normAutofit fontScale="90000"/>
          </a:bodyPr>
          <a:lstStyle/>
          <a:p>
            <a:pPr algn="l"/>
            <a:r>
              <a:rPr lang="cs-CZ" dirty="0"/>
              <a:t/>
            </a:r>
            <a:br>
              <a:rPr lang="cs-CZ" dirty="0"/>
            </a:br>
            <a:r>
              <a:rPr lang="cs-CZ" dirty="0" smtClean="0">
                <a:solidFill>
                  <a:srgbClr val="00B0F0"/>
                </a:solidFill>
                <a:latin typeface="Calibri" panose="020F0502020204030204" pitchFamily="34" charset="0"/>
                <a:ea typeface="Calibri" panose="020F0502020204030204" pitchFamily="34" charset="0"/>
                <a:cs typeface="Calibri" panose="020F0502020204030204" pitchFamily="34" charset="0"/>
              </a:rPr>
              <a:t>Druhy </a:t>
            </a:r>
            <a:r>
              <a:rPr lang="cs-CZ" dirty="0">
                <a:solidFill>
                  <a:srgbClr val="00B0F0"/>
                </a:solidFill>
                <a:latin typeface="Calibri" panose="020F0502020204030204" pitchFamily="34" charset="0"/>
                <a:ea typeface="Calibri" panose="020F0502020204030204" pitchFamily="34" charset="0"/>
                <a:cs typeface="Calibri" panose="020F0502020204030204" pitchFamily="34" charset="0"/>
              </a:rPr>
              <a:t>parkování </a:t>
            </a:r>
            <a:r>
              <a:rPr lang="cs-CZ" dirty="0" smtClean="0">
                <a:solidFill>
                  <a:srgbClr val="00B0F0"/>
                </a:solidFill>
                <a:latin typeface="Calibri" panose="020F0502020204030204" pitchFamily="34" charset="0"/>
                <a:ea typeface="Calibri" panose="020F0502020204030204" pitchFamily="34" charset="0"/>
                <a:cs typeface="Calibri" panose="020F0502020204030204" pitchFamily="34" charset="0"/>
              </a:rPr>
              <a:t>v ZPS</a:t>
            </a:r>
            <a:r>
              <a:rPr lang="cs-CZ" dirty="0">
                <a:latin typeface="Calibri" panose="020F0502020204030204" pitchFamily="34" charset="0"/>
                <a:ea typeface="Calibri" panose="020F0502020204030204" pitchFamily="34" charset="0"/>
                <a:cs typeface="Calibri" panose="020F0502020204030204" pitchFamily="34" charset="0"/>
              </a:rPr>
              <a:t/>
            </a:r>
            <a:br>
              <a:rPr lang="cs-CZ" dirty="0">
                <a:latin typeface="Calibri" panose="020F0502020204030204" pitchFamily="34" charset="0"/>
                <a:ea typeface="Calibri" panose="020F0502020204030204" pitchFamily="34" charset="0"/>
                <a:cs typeface="Calibri" panose="020F0502020204030204" pitchFamily="34" charset="0"/>
              </a:rPr>
            </a:br>
            <a:r>
              <a:rPr lang="cs-CZ" dirty="0">
                <a:latin typeface="Calibri" panose="020F0502020204030204" pitchFamily="34" charset="0"/>
                <a:ea typeface="Calibri" panose="020F0502020204030204" pitchFamily="34" charset="0"/>
                <a:cs typeface="Calibri" panose="020F0502020204030204" pitchFamily="34" charset="0"/>
              </a:rPr>
              <a:t/>
            </a:r>
            <a:br>
              <a:rPr lang="cs-CZ" dirty="0">
                <a:latin typeface="Calibri" panose="020F0502020204030204" pitchFamily="34" charset="0"/>
                <a:ea typeface="Calibri" panose="020F0502020204030204" pitchFamily="34" charset="0"/>
                <a:cs typeface="Calibri" panose="020F0502020204030204" pitchFamily="34" charset="0"/>
              </a:rPr>
            </a:br>
            <a:r>
              <a:rPr lang="cs-CZ" dirty="0">
                <a:latin typeface="Calibri" panose="020F0502020204030204" pitchFamily="34" charset="0"/>
                <a:ea typeface="Calibri" panose="020F0502020204030204" pitchFamily="34" charset="0"/>
                <a:cs typeface="Calibri" panose="020F0502020204030204" pitchFamily="34" charset="0"/>
              </a:rPr>
              <a:t>a) Krátkodobé parkování </a:t>
            </a:r>
            <a:r>
              <a:rPr lang="cs-CZ" sz="2400" cap="none" dirty="0" smtClean="0">
                <a:latin typeface="Calibri" panose="020F0502020204030204" pitchFamily="34" charset="0"/>
                <a:ea typeface="Calibri" panose="020F0502020204030204" pitchFamily="34" charset="0"/>
                <a:cs typeface="Calibri" panose="020F0502020204030204" pitchFamily="34" charset="0"/>
              </a:rPr>
              <a:t>(na dobu časově omezenou, nejvýše však </a:t>
            </a:r>
            <a:br>
              <a:rPr lang="cs-CZ" sz="2400" cap="none" dirty="0" smtClean="0">
                <a:latin typeface="Calibri" panose="020F0502020204030204" pitchFamily="34" charset="0"/>
                <a:ea typeface="Calibri" panose="020F0502020204030204" pitchFamily="34" charset="0"/>
                <a:cs typeface="Calibri" panose="020F0502020204030204" pitchFamily="34" charset="0"/>
              </a:rPr>
            </a:br>
            <a:r>
              <a:rPr lang="cs-CZ" sz="2400" cap="none" dirty="0" smtClean="0">
                <a:latin typeface="Calibri" panose="020F0502020204030204" pitchFamily="34" charset="0"/>
                <a:ea typeface="Calibri" panose="020F0502020204030204" pitchFamily="34" charset="0"/>
                <a:cs typeface="Calibri" panose="020F0502020204030204" pitchFamily="34" charset="0"/>
              </a:rPr>
              <a:t>na dobu 24 hodin, za cenu dle ceníku, platba hotovostní/bezhotovostní – platební kartou v automatu/</a:t>
            </a:r>
            <a:r>
              <a:rPr lang="cs-CZ" sz="2400" cap="none" dirty="0" err="1" smtClean="0">
                <a:latin typeface="Calibri" panose="020F0502020204030204" pitchFamily="34" charset="0"/>
                <a:ea typeface="Calibri" panose="020F0502020204030204" pitchFamily="34" charset="0"/>
                <a:cs typeface="Calibri" panose="020F0502020204030204" pitchFamily="34" charset="0"/>
              </a:rPr>
              <a:t>sms</a:t>
            </a:r>
            <a:r>
              <a:rPr lang="cs-CZ" sz="2400" cap="none" dirty="0" smtClean="0">
                <a:latin typeface="Calibri" panose="020F0502020204030204" pitchFamily="34" charset="0"/>
                <a:ea typeface="Calibri" panose="020F0502020204030204" pitchFamily="34" charset="0"/>
                <a:cs typeface="Calibri" panose="020F0502020204030204" pitchFamily="34" charset="0"/>
              </a:rPr>
              <a:t>/mobilní aplikace)</a:t>
            </a:r>
            <a:br>
              <a:rPr lang="cs-CZ" sz="2400" cap="none" dirty="0" smtClean="0">
                <a:latin typeface="Calibri" panose="020F0502020204030204" pitchFamily="34" charset="0"/>
                <a:ea typeface="Calibri" panose="020F0502020204030204" pitchFamily="34" charset="0"/>
                <a:cs typeface="Calibri" panose="020F0502020204030204" pitchFamily="34" charset="0"/>
              </a:rPr>
            </a:br>
            <a:r>
              <a:rPr lang="cs-CZ" sz="2400" cap="none" dirty="0" smtClean="0">
                <a:latin typeface="Calibri" panose="020F0502020204030204" pitchFamily="34" charset="0"/>
                <a:ea typeface="Calibri" panose="020F0502020204030204" pitchFamily="34" charset="0"/>
                <a:cs typeface="Calibri" panose="020F0502020204030204" pitchFamily="34" charset="0"/>
              </a:rPr>
              <a:t/>
            </a:r>
            <a:br>
              <a:rPr lang="cs-CZ" sz="2400" cap="none" dirty="0" smtClean="0">
                <a:latin typeface="Calibri" panose="020F0502020204030204" pitchFamily="34" charset="0"/>
                <a:ea typeface="Calibri" panose="020F0502020204030204" pitchFamily="34" charset="0"/>
                <a:cs typeface="Calibri" panose="020F0502020204030204" pitchFamily="34" charset="0"/>
              </a:rPr>
            </a:br>
            <a:r>
              <a:rPr lang="cs-CZ" dirty="0" smtClean="0">
                <a:latin typeface="Calibri" panose="020F0502020204030204" pitchFamily="34" charset="0"/>
                <a:ea typeface="Calibri" panose="020F0502020204030204" pitchFamily="34" charset="0"/>
                <a:cs typeface="Calibri" panose="020F0502020204030204" pitchFamily="34" charset="0"/>
              </a:rPr>
              <a:t>b</a:t>
            </a:r>
            <a:r>
              <a:rPr lang="cs-CZ" dirty="0">
                <a:latin typeface="Calibri" panose="020F0502020204030204" pitchFamily="34" charset="0"/>
                <a:ea typeface="Calibri" panose="020F0502020204030204" pitchFamily="34" charset="0"/>
                <a:cs typeface="Calibri" panose="020F0502020204030204" pitchFamily="34" charset="0"/>
              </a:rPr>
              <a:t>) Rezidentní parkování </a:t>
            </a:r>
            <a:r>
              <a:rPr lang="cs-CZ" sz="2700" dirty="0" smtClean="0">
                <a:latin typeface="Calibri" panose="020F0502020204030204" pitchFamily="34" charset="0"/>
                <a:ea typeface="Calibri" panose="020F0502020204030204" pitchFamily="34" charset="0"/>
                <a:cs typeface="Calibri" panose="020F0502020204030204" pitchFamily="34" charset="0"/>
              </a:rPr>
              <a:t>(</a:t>
            </a:r>
            <a:r>
              <a:rPr lang="cs-CZ" sz="2700" cap="none" dirty="0" smtClean="0">
                <a:latin typeface="Calibri" panose="020F0502020204030204" pitchFamily="34" charset="0"/>
                <a:ea typeface="Calibri" panose="020F0502020204030204" pitchFamily="34" charset="0"/>
                <a:cs typeface="Calibri" panose="020F0502020204030204" pitchFamily="34" charset="0"/>
              </a:rPr>
              <a:t>stání silničního motorového vozidla fyzické osoby, která </a:t>
            </a:r>
            <a:r>
              <a:rPr lang="cs-CZ" sz="2700" u="sng" cap="none" dirty="0" smtClean="0">
                <a:latin typeface="Calibri" panose="020F0502020204030204" pitchFamily="34" charset="0"/>
                <a:ea typeface="Calibri" panose="020F0502020204030204" pitchFamily="34" charset="0"/>
                <a:cs typeface="Calibri" panose="020F0502020204030204" pitchFamily="34" charset="0"/>
              </a:rPr>
              <a:t>má místo trvalého pobytu nebo je vlastníkem nemovité věci </a:t>
            </a:r>
            <a:r>
              <a:rPr lang="cs-CZ" sz="2700" cap="none" dirty="0" smtClean="0">
                <a:latin typeface="Calibri" panose="020F0502020204030204" pitchFamily="34" charset="0"/>
                <a:ea typeface="Calibri" panose="020F0502020204030204" pitchFamily="34" charset="0"/>
                <a:cs typeface="Calibri" panose="020F0502020204030204" pitchFamily="34" charset="0"/>
              </a:rPr>
              <a:t>ve vymezené oblasti města dle nařízení a které byla vydána parkovací karta ZPS)</a:t>
            </a:r>
            <a:br>
              <a:rPr lang="cs-CZ" sz="2700" cap="none" dirty="0" smtClean="0">
                <a:latin typeface="Calibri" panose="020F0502020204030204" pitchFamily="34" charset="0"/>
                <a:ea typeface="Calibri" panose="020F0502020204030204" pitchFamily="34" charset="0"/>
                <a:cs typeface="Calibri" panose="020F0502020204030204" pitchFamily="34" charset="0"/>
              </a:rPr>
            </a:br>
            <a:r>
              <a:rPr lang="cs-CZ" dirty="0">
                <a:latin typeface="Calibri" panose="020F0502020204030204" pitchFamily="34" charset="0"/>
                <a:ea typeface="Calibri" panose="020F0502020204030204" pitchFamily="34" charset="0"/>
                <a:cs typeface="Calibri" panose="020F0502020204030204" pitchFamily="34" charset="0"/>
              </a:rPr>
              <a:t/>
            </a:r>
            <a:br>
              <a:rPr lang="cs-CZ" dirty="0">
                <a:latin typeface="Calibri" panose="020F0502020204030204" pitchFamily="34" charset="0"/>
                <a:ea typeface="Calibri" panose="020F0502020204030204" pitchFamily="34" charset="0"/>
                <a:cs typeface="Calibri" panose="020F0502020204030204" pitchFamily="34" charset="0"/>
              </a:rPr>
            </a:br>
            <a:r>
              <a:rPr lang="cs-CZ" dirty="0">
                <a:latin typeface="Calibri" panose="020F0502020204030204" pitchFamily="34" charset="0"/>
                <a:ea typeface="Calibri" panose="020F0502020204030204" pitchFamily="34" charset="0"/>
                <a:cs typeface="Calibri" panose="020F0502020204030204" pitchFamily="34" charset="0"/>
              </a:rPr>
              <a:t>c) Abonentní parkování  </a:t>
            </a:r>
            <a:r>
              <a:rPr lang="cs-CZ" sz="2700" dirty="0" smtClean="0">
                <a:latin typeface="Calibri" panose="020F0502020204030204" pitchFamily="34" charset="0"/>
                <a:ea typeface="Calibri" panose="020F0502020204030204" pitchFamily="34" charset="0"/>
                <a:cs typeface="Calibri" panose="020F0502020204030204" pitchFamily="34" charset="0"/>
              </a:rPr>
              <a:t>(</a:t>
            </a:r>
            <a:r>
              <a:rPr lang="cs-CZ" sz="2700" cap="none" dirty="0" smtClean="0">
                <a:latin typeface="Calibri" panose="020F0502020204030204" pitchFamily="34" charset="0"/>
                <a:ea typeface="Calibri" panose="020F0502020204030204" pitchFamily="34" charset="0"/>
                <a:cs typeface="Calibri" panose="020F0502020204030204" pitchFamily="34" charset="0"/>
              </a:rPr>
              <a:t>stání silničního motorového vozidla provozovaného </a:t>
            </a:r>
            <a:r>
              <a:rPr lang="cs-CZ" sz="2700" u="sng" cap="none" dirty="0" smtClean="0">
                <a:latin typeface="Calibri" panose="020F0502020204030204" pitchFamily="34" charset="0"/>
                <a:ea typeface="Calibri" panose="020F0502020204030204" pitchFamily="34" charset="0"/>
                <a:cs typeface="Calibri" panose="020F0502020204030204" pitchFamily="34" charset="0"/>
              </a:rPr>
              <a:t>právnickou nebo fyzickou osobou za účelem podnikání </a:t>
            </a:r>
            <a:r>
              <a:rPr lang="cs-CZ" sz="2700" cap="none" dirty="0" smtClean="0">
                <a:latin typeface="Calibri" panose="020F0502020204030204" pitchFamily="34" charset="0"/>
                <a:ea typeface="Calibri" panose="020F0502020204030204" pitchFamily="34" charset="0"/>
                <a:cs typeface="Calibri" panose="020F0502020204030204" pitchFamily="34" charset="0"/>
              </a:rPr>
              <a:t>podle zvláštního právního předpisu, která má sídlo nebo provozovnu ve vymezené oblasti města dle nařízení a které byla vydána parkovací karta ZPS)</a:t>
            </a:r>
            <a:r>
              <a:rPr lang="cs-CZ" dirty="0">
                <a:latin typeface="Calibri" panose="020F0502020204030204" pitchFamily="34" charset="0"/>
                <a:ea typeface="Calibri" panose="020F0502020204030204" pitchFamily="34" charset="0"/>
                <a:cs typeface="Calibri" panose="020F0502020204030204" pitchFamily="34" charset="0"/>
              </a:rPr>
              <a:t/>
            </a:r>
            <a:br>
              <a:rPr lang="cs-CZ" dirty="0">
                <a:latin typeface="Calibri" panose="020F0502020204030204" pitchFamily="34" charset="0"/>
                <a:ea typeface="Calibri" panose="020F0502020204030204" pitchFamily="34" charset="0"/>
                <a:cs typeface="Calibri" panose="020F0502020204030204" pitchFamily="34" charset="0"/>
              </a:rPr>
            </a:br>
            <a:r>
              <a:rPr lang="cs-CZ" dirty="0">
                <a:latin typeface="Calibri" panose="020F0502020204030204" pitchFamily="34" charset="0"/>
                <a:ea typeface="Calibri" panose="020F0502020204030204" pitchFamily="34" charset="0"/>
                <a:cs typeface="Calibri" panose="020F0502020204030204" pitchFamily="34" charset="0"/>
              </a:rPr>
              <a:t/>
            </a:r>
            <a:br>
              <a:rPr lang="cs-CZ" dirty="0">
                <a:latin typeface="Calibri" panose="020F0502020204030204" pitchFamily="34" charset="0"/>
                <a:ea typeface="Calibri" panose="020F0502020204030204" pitchFamily="34" charset="0"/>
                <a:cs typeface="Calibri" panose="020F0502020204030204" pitchFamily="34" charset="0"/>
              </a:rPr>
            </a:br>
            <a:endParaRPr lang="cs-CZ"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072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76" y="661189"/>
            <a:ext cx="10364451" cy="1596177"/>
          </a:xfrm>
        </p:spPr>
        <p:txBody>
          <a:bodyPr/>
          <a:lstStyle/>
          <a:p>
            <a:r>
              <a:rPr lang="cs-CZ" dirty="0" smtClean="0"/>
              <a:t>Podmínky pro vydání parkovacích karet</a:t>
            </a:r>
            <a:endParaRPr lang="cs-CZ" dirty="0"/>
          </a:p>
        </p:txBody>
      </p:sp>
      <p:sp>
        <p:nvSpPr>
          <p:cNvPr id="3" name="Zástupný symbol pro obsah 2"/>
          <p:cNvSpPr>
            <a:spLocks noGrp="1"/>
          </p:cNvSpPr>
          <p:nvPr>
            <p:ph idx="1"/>
          </p:nvPr>
        </p:nvSpPr>
        <p:spPr>
          <a:xfrm>
            <a:off x="913775" y="2367093"/>
            <a:ext cx="10364452" cy="3783771"/>
          </a:xfrm>
        </p:spPr>
        <p:txBody>
          <a:bodyPr>
            <a:normAutofit lnSpcReduction="10000"/>
          </a:bodyPr>
          <a:lstStyle/>
          <a:p>
            <a:pPr marL="0" indent="0">
              <a:buNone/>
            </a:pPr>
            <a:r>
              <a:rPr lang="cs-CZ" dirty="0" smtClean="0">
                <a:solidFill>
                  <a:srgbClr val="FF0000"/>
                </a:solidFill>
              </a:rPr>
              <a:t>rezident</a:t>
            </a:r>
          </a:p>
          <a:p>
            <a:r>
              <a:rPr lang="cs-CZ" dirty="0" smtClean="0"/>
              <a:t>Trvalý pobyt/vlastnictví nemovitosti v lokalitě </a:t>
            </a:r>
          </a:p>
          <a:p>
            <a:r>
              <a:rPr lang="cs-CZ" dirty="0" smtClean="0"/>
              <a:t>Vlastnictví/držba vozidla – PK je vydávána na </a:t>
            </a:r>
            <a:r>
              <a:rPr lang="cs-CZ" dirty="0" err="1" smtClean="0"/>
              <a:t>rz</a:t>
            </a:r>
            <a:endParaRPr lang="cs-CZ" dirty="0" smtClean="0"/>
          </a:p>
          <a:p>
            <a:r>
              <a:rPr lang="cs-CZ" dirty="0" smtClean="0"/>
              <a:t>Úhrada ceny</a:t>
            </a:r>
          </a:p>
          <a:p>
            <a:pPr marL="0" indent="0">
              <a:buNone/>
            </a:pPr>
            <a:r>
              <a:rPr lang="cs-CZ" dirty="0" smtClean="0">
                <a:solidFill>
                  <a:srgbClr val="FF0000"/>
                </a:solidFill>
              </a:rPr>
              <a:t>Abonent</a:t>
            </a:r>
          </a:p>
          <a:p>
            <a:r>
              <a:rPr lang="cs-CZ" dirty="0" smtClean="0"/>
              <a:t>Sídlo/provozovna v lokalitě</a:t>
            </a:r>
          </a:p>
          <a:p>
            <a:r>
              <a:rPr lang="cs-CZ" dirty="0" smtClean="0"/>
              <a:t>Vlastnictví/držba vozidla – </a:t>
            </a:r>
            <a:r>
              <a:rPr lang="cs-CZ" dirty="0" err="1" smtClean="0"/>
              <a:t>pk</a:t>
            </a:r>
            <a:r>
              <a:rPr lang="cs-CZ" dirty="0" smtClean="0"/>
              <a:t> je vydávána na </a:t>
            </a:r>
            <a:r>
              <a:rPr lang="cs-CZ" dirty="0" err="1" smtClean="0"/>
              <a:t>rz</a:t>
            </a:r>
            <a:endParaRPr lang="cs-CZ" dirty="0" smtClean="0"/>
          </a:p>
          <a:p>
            <a:r>
              <a:rPr lang="cs-CZ" dirty="0" smtClean="0"/>
              <a:t>Úhrada ceny</a:t>
            </a:r>
          </a:p>
        </p:txBody>
      </p:sp>
    </p:spTree>
    <p:extLst>
      <p:ext uri="{BB962C8B-B14F-4D97-AF65-F5344CB8AC3E}">
        <p14:creationId xmlns:p14="http://schemas.microsoft.com/office/powerpoint/2010/main" val="4029946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0785" y="618518"/>
            <a:ext cx="10657441" cy="539164"/>
          </a:xfrm>
        </p:spPr>
        <p:txBody>
          <a:bodyPr>
            <a:normAutofit fontScale="90000"/>
          </a:bodyPr>
          <a:lstStyle/>
          <a:p>
            <a:pPr algn="l"/>
            <a:r>
              <a:rPr lang="cs-CZ" dirty="0" smtClean="0">
                <a:solidFill>
                  <a:srgbClr val="00B0F0"/>
                </a:solidFill>
                <a:latin typeface="Calibri" panose="020F0502020204030204" pitchFamily="34" charset="0"/>
                <a:ea typeface="Calibri" panose="020F0502020204030204" pitchFamily="34" charset="0"/>
                <a:cs typeface="Calibri" panose="020F0502020204030204" pitchFamily="34" charset="0"/>
              </a:rPr>
              <a:t>AKTUÁLNÍ CENY PARKOVACÍCH KARET</a:t>
            </a:r>
            <a:endParaRPr lang="cs-CZ"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511728" y="1434517"/>
            <a:ext cx="10766499" cy="4806891"/>
          </a:xfrm>
        </p:spPr>
        <p:txBody>
          <a:bodyPr>
            <a:normAutofit fontScale="92500" lnSpcReduction="20000"/>
          </a:bodyPr>
          <a:lstStyle/>
          <a:p>
            <a:pPr marL="0" indent="0">
              <a:buNone/>
            </a:pPr>
            <a:r>
              <a:rPr lang="cs-CZ" dirty="0" smtClean="0">
                <a:solidFill>
                  <a:srgbClr val="FF0000"/>
                </a:solidFill>
              </a:rPr>
              <a:t>rezidentní parkování:</a:t>
            </a:r>
            <a:endParaRPr lang="cs-CZ" dirty="0">
              <a:solidFill>
                <a:srgbClr val="FF0000"/>
              </a:solidFill>
            </a:endParaRPr>
          </a:p>
          <a:p>
            <a:r>
              <a:rPr lang="cs-CZ" dirty="0" smtClean="0"/>
              <a:t>600</a:t>
            </a:r>
            <a:r>
              <a:rPr lang="cs-CZ" dirty="0"/>
              <a:t>,- Kč/rok za první parkovací kartu;</a:t>
            </a:r>
          </a:p>
          <a:p>
            <a:r>
              <a:rPr lang="cs-CZ" dirty="0" smtClean="0"/>
              <a:t>2.000</a:t>
            </a:r>
            <a:r>
              <a:rPr lang="cs-CZ" dirty="0"/>
              <a:t>,- Kč/rok za druhou a každou další parkovací kartu.</a:t>
            </a:r>
          </a:p>
          <a:p>
            <a:pPr marL="0" indent="0">
              <a:buNone/>
            </a:pPr>
            <a:endParaRPr lang="cs-CZ" dirty="0" smtClean="0">
              <a:solidFill>
                <a:srgbClr val="FF0000"/>
              </a:solidFill>
            </a:endParaRPr>
          </a:p>
          <a:p>
            <a:pPr marL="0" indent="0">
              <a:buNone/>
            </a:pPr>
            <a:r>
              <a:rPr lang="cs-CZ" dirty="0" smtClean="0">
                <a:solidFill>
                  <a:srgbClr val="FF0000"/>
                </a:solidFill>
              </a:rPr>
              <a:t>abonentní parkování:</a:t>
            </a:r>
            <a:endParaRPr lang="cs-CZ" dirty="0"/>
          </a:p>
          <a:p>
            <a:r>
              <a:rPr lang="cs-CZ" dirty="0" smtClean="0"/>
              <a:t>5.000</a:t>
            </a:r>
            <a:r>
              <a:rPr lang="cs-CZ" dirty="0"/>
              <a:t>,- Kč/rok za první parkovací kartu;</a:t>
            </a:r>
          </a:p>
          <a:p>
            <a:r>
              <a:rPr lang="cs-CZ" dirty="0" smtClean="0"/>
              <a:t>7.000</a:t>
            </a:r>
            <a:r>
              <a:rPr lang="cs-CZ" dirty="0"/>
              <a:t>,- Kč/ rok za druhou a každou další parkovací kartu</a:t>
            </a:r>
            <a:r>
              <a:rPr lang="cs-CZ" dirty="0" smtClean="0"/>
              <a:t>.</a:t>
            </a:r>
          </a:p>
          <a:p>
            <a:pPr marL="0" indent="0">
              <a:buNone/>
            </a:pPr>
            <a:endParaRPr lang="cs-CZ" dirty="0"/>
          </a:p>
          <a:p>
            <a:pPr marL="0" indent="0">
              <a:buNone/>
            </a:pPr>
            <a:r>
              <a:rPr lang="cs-CZ" dirty="0" smtClean="0"/>
              <a:t>Cena </a:t>
            </a:r>
            <a:r>
              <a:rPr lang="cs-CZ" dirty="0"/>
              <a:t>za vystavení duplikátu parkovací karty v případě změny údaje na parkovací kartě činí 50,- Kč.</a:t>
            </a:r>
          </a:p>
          <a:p>
            <a:pPr marL="0" indent="0">
              <a:buNone/>
            </a:pPr>
            <a:r>
              <a:rPr lang="cs-CZ" dirty="0" smtClean="0"/>
              <a:t>Cena </a:t>
            </a:r>
            <a:r>
              <a:rPr lang="cs-CZ" dirty="0"/>
              <a:t>za vystavení duplikátu parkovací karty v případě ztráty či zcizení parkovací karty činí 600,- </a:t>
            </a:r>
            <a:r>
              <a:rPr lang="cs-CZ" dirty="0" smtClean="0"/>
              <a:t>Kč/rezident; 5.000,- Kč/abonent.</a:t>
            </a:r>
            <a:endParaRPr lang="cs-CZ" dirty="0"/>
          </a:p>
        </p:txBody>
      </p:sp>
    </p:spTree>
    <p:extLst>
      <p:ext uri="{BB962C8B-B14F-4D97-AF65-F5344CB8AC3E}">
        <p14:creationId xmlns:p14="http://schemas.microsoft.com/office/powerpoint/2010/main" val="289666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0059" y="192948"/>
            <a:ext cx="11568417" cy="1031845"/>
          </a:xfrm>
        </p:spPr>
        <p:txBody>
          <a:bodyPr>
            <a:normAutofit fontScale="90000"/>
          </a:bodyPr>
          <a:lstStyle/>
          <a:p>
            <a:pPr algn="l"/>
            <a:r>
              <a:rPr lang="cs-CZ" b="1" dirty="0" smtClean="0">
                <a:solidFill>
                  <a:srgbClr val="FF0000"/>
                </a:solidFill>
              </a:rPr>
              <a:t/>
            </a:r>
            <a:br>
              <a:rPr lang="cs-CZ" b="1" dirty="0" smtClean="0">
                <a:solidFill>
                  <a:srgbClr val="FF0000"/>
                </a:solidFill>
              </a:rPr>
            </a:br>
            <a:r>
              <a:rPr lang="cs-CZ" dirty="0" smtClean="0">
                <a:solidFill>
                  <a:srgbClr val="00B0F0"/>
                </a:solidFill>
                <a:latin typeface="Calibri" panose="020F0502020204030204" pitchFamily="34" charset="0"/>
                <a:ea typeface="Calibri" panose="020F0502020204030204" pitchFamily="34" charset="0"/>
                <a:cs typeface="Calibri" panose="020F0502020204030204" pitchFamily="34" charset="0"/>
              </a:rPr>
              <a:t>ROZŠÍŘENÍ ZÓN PLACENÉHO STÁNÍ:</a:t>
            </a:r>
            <a:r>
              <a:rPr lang="cs-CZ" dirty="0">
                <a:solidFill>
                  <a:srgbClr val="00B0F0"/>
                </a:solidFill>
                <a:latin typeface="Calibri" panose="020F0502020204030204" pitchFamily="34" charset="0"/>
                <a:ea typeface="Calibri" panose="020F0502020204030204" pitchFamily="34" charset="0"/>
                <a:cs typeface="Calibri" panose="020F0502020204030204" pitchFamily="34" charset="0"/>
              </a:rPr>
              <a:t/>
            </a:r>
            <a:br>
              <a:rPr lang="cs-CZ" dirty="0">
                <a:solidFill>
                  <a:srgbClr val="00B0F0"/>
                </a:solidFill>
                <a:latin typeface="Calibri" panose="020F0502020204030204" pitchFamily="34" charset="0"/>
                <a:ea typeface="Calibri" panose="020F0502020204030204" pitchFamily="34" charset="0"/>
                <a:cs typeface="Calibri" panose="020F0502020204030204" pitchFamily="34" charset="0"/>
              </a:rPr>
            </a:br>
            <a:r>
              <a:rPr lang="cs-CZ" sz="29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1. lokalita MEZI MLATY + JUROVSKÉHO + PŘÍČNÍ + VNITROBLOK NERUDOVA</a:t>
            </a:r>
            <a:r>
              <a:rPr lang="cs-CZ" sz="29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cs-CZ" sz="29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cs-CZ" sz="29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322" y="1290147"/>
            <a:ext cx="7250516" cy="5278434"/>
          </a:xfrm>
          <a:prstGeom prst="rect">
            <a:avLst/>
          </a:prstGeom>
        </p:spPr>
      </p:pic>
      <p:sp>
        <p:nvSpPr>
          <p:cNvPr id="4" name="Obdélník 3"/>
          <p:cNvSpPr/>
          <p:nvPr/>
        </p:nvSpPr>
        <p:spPr>
          <a:xfrm flipH="1">
            <a:off x="7784981" y="1820411"/>
            <a:ext cx="4043495" cy="369332"/>
          </a:xfrm>
          <a:prstGeom prst="rect">
            <a:avLst/>
          </a:prstGeom>
        </p:spPr>
        <p:txBody>
          <a:bodyPr wrap="square">
            <a:spAutoFit/>
          </a:bodyPr>
          <a:lstStyle/>
          <a:p>
            <a:r>
              <a:rPr lang="cs-CZ" b="1" dirty="0" smtClean="0">
                <a:latin typeface="Calibri" panose="020F0502020204030204" pitchFamily="34" charset="0"/>
                <a:ea typeface="Calibri" panose="020F0502020204030204" pitchFamily="34" charset="0"/>
                <a:cs typeface="Calibri" panose="020F0502020204030204" pitchFamily="34" charset="0"/>
              </a:rPr>
              <a:t>		</a:t>
            </a:r>
            <a:r>
              <a:rPr lang="cs-CZ"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b="1" dirty="0" smtClean="0">
                <a:solidFill>
                  <a:schemeClr val="tx1"/>
                </a:solidFill>
              </a:rPr>
              <a:t>			</a:t>
            </a:r>
            <a:endParaRPr lang="cs-CZ" b="1" dirty="0">
              <a:solidFill>
                <a:schemeClr val="tx1"/>
              </a:solidFill>
            </a:endParaRPr>
          </a:p>
        </p:txBody>
      </p:sp>
    </p:spTree>
    <p:extLst>
      <p:ext uri="{BB962C8B-B14F-4D97-AF65-F5344CB8AC3E}">
        <p14:creationId xmlns:p14="http://schemas.microsoft.com/office/powerpoint/2010/main" val="2277468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7839" y="285227"/>
            <a:ext cx="10850387" cy="981511"/>
          </a:xfrm>
        </p:spPr>
        <p:txBody>
          <a:bodyPr>
            <a:normAutofit/>
          </a:bodyPr>
          <a:lstStyle/>
          <a:p>
            <a:pPr algn="l"/>
            <a:r>
              <a:rPr lang="cs-CZ" sz="24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Úsek 1 – od ZUŠ po trafostanici vedle hostince + jednosměrka směrem k </a:t>
            </a:r>
            <a:r>
              <a:rPr lang="cs-CZ" sz="2400" dirty="0" err="1" smtClean="0">
                <a:solidFill>
                  <a:srgbClr val="00B0F0"/>
                </a:solidFill>
                <a:latin typeface="Calibri" panose="020F0502020204030204" pitchFamily="34" charset="0"/>
                <a:ea typeface="Calibri" panose="020F0502020204030204" pitchFamily="34" charset="0"/>
                <a:cs typeface="Calibri" panose="020F0502020204030204" pitchFamily="34" charset="0"/>
              </a:rPr>
              <a:t>Jurovského</a:t>
            </a:r>
            <a:r>
              <a:rPr lang="cs-CZ" sz="2400" dirty="0" smtClean="0">
                <a:solidFill>
                  <a:srgbClr val="00B0F0"/>
                </a:solidFill>
                <a:latin typeface="Calibri" panose="020F0502020204030204" pitchFamily="34" charset="0"/>
                <a:ea typeface="Calibri" panose="020F0502020204030204" pitchFamily="34" charset="0"/>
                <a:cs typeface="Calibri" panose="020F0502020204030204" pitchFamily="34" charset="0"/>
              </a:rPr>
              <a:t> ul.</a:t>
            </a:r>
            <a:endParaRPr lang="cs-CZ" sz="240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804" y="1350628"/>
            <a:ext cx="6007074" cy="4373198"/>
          </a:xfrm>
        </p:spPr>
      </p:pic>
      <p:sp>
        <p:nvSpPr>
          <p:cNvPr id="5" name="TextovéPole 4"/>
          <p:cNvSpPr txBox="1"/>
          <p:nvPr/>
        </p:nvSpPr>
        <p:spPr>
          <a:xfrm>
            <a:off x="6803472" y="1350627"/>
            <a:ext cx="4474754" cy="1938992"/>
          </a:xfrm>
          <a:prstGeom prst="rect">
            <a:avLst/>
          </a:prstGeom>
          <a:noFill/>
        </p:spPr>
        <p:txBody>
          <a:bodyPr wrap="square" rtlCol="0">
            <a:spAutoFit/>
          </a:bodyPr>
          <a:lstStyle/>
          <a:p>
            <a:pPr algn="just"/>
            <a:r>
              <a:rPr lang="cs-CZ" sz="2000" dirty="0" smtClean="0">
                <a:latin typeface="Calibri" panose="020F0502020204030204" pitchFamily="34" charset="0"/>
                <a:ea typeface="Calibri" panose="020F0502020204030204" pitchFamily="34" charset="0"/>
                <a:cs typeface="Calibri" panose="020F0502020204030204" pitchFamily="34" charset="0"/>
              </a:rPr>
              <a:t>V ÚSEKU JSOU POUZE BYTOVÉ DOMY A VEŘEJNÉ PARKOVACÍ PLOCHY. </a:t>
            </a:r>
          </a:p>
          <a:p>
            <a:r>
              <a:rPr lang="cs-CZ" sz="2000" dirty="0" smtClean="0">
                <a:latin typeface="Calibri" panose="020F0502020204030204" pitchFamily="34" charset="0"/>
                <a:ea typeface="Calibri" panose="020F0502020204030204" pitchFamily="34" charset="0"/>
                <a:cs typeface="Calibri" panose="020F0502020204030204" pitchFamily="34" charset="0"/>
              </a:rPr>
              <a:t>MÍSTO PŘED ŠKOLKOU PRO  ZASTAVOVÁNÍ RODIČŮ BUDE ŘEŠENO VYMEZENÍM MÍST „K+R“ V PRACOVNÍCH DNECH DO 17 HODIN. </a:t>
            </a:r>
          </a:p>
        </p:txBody>
      </p:sp>
      <p:pic>
        <p:nvPicPr>
          <p:cNvPr id="6" name="Obrázek 5"/>
          <p:cNvPicPr>
            <a:picLocks noChangeAspect="1"/>
          </p:cNvPicPr>
          <p:nvPr/>
        </p:nvPicPr>
        <p:blipFill>
          <a:blip r:embed="rId3"/>
          <a:stretch>
            <a:fillRect/>
          </a:stretch>
        </p:blipFill>
        <p:spPr>
          <a:xfrm>
            <a:off x="4342553" y="3658951"/>
            <a:ext cx="7538441" cy="2821618"/>
          </a:xfrm>
          <a:prstGeom prst="rect">
            <a:avLst/>
          </a:prstGeom>
        </p:spPr>
      </p:pic>
    </p:spTree>
    <p:extLst>
      <p:ext uri="{BB962C8B-B14F-4D97-AF65-F5344CB8AC3E}">
        <p14:creationId xmlns:p14="http://schemas.microsoft.com/office/powerpoint/2010/main" val="407326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8782" y="365125"/>
            <a:ext cx="11350304" cy="700277"/>
          </a:xfrm>
        </p:spPr>
        <p:txBody>
          <a:bodyPr>
            <a:normAutofit/>
          </a:bodyPr>
          <a:lstStyle/>
          <a:p>
            <a:pPr algn="l"/>
            <a:r>
              <a:rPr lang="cs-CZ" sz="2400" dirty="0">
                <a:solidFill>
                  <a:srgbClr val="00B0F0"/>
                </a:solidFill>
                <a:latin typeface="Calibri" panose="020F0502020204030204"/>
              </a:rPr>
              <a:t>Úsek 2 – </a:t>
            </a:r>
            <a:r>
              <a:rPr lang="cs-CZ" sz="2400" dirty="0" err="1">
                <a:solidFill>
                  <a:srgbClr val="00B0F0"/>
                </a:solidFill>
                <a:latin typeface="Calibri" panose="020F0502020204030204"/>
              </a:rPr>
              <a:t>Jurovského</a:t>
            </a:r>
            <a:r>
              <a:rPr lang="cs-CZ" sz="2400" dirty="0">
                <a:solidFill>
                  <a:srgbClr val="00B0F0"/>
                </a:solidFill>
                <a:latin typeface="Calibri" panose="020F0502020204030204"/>
              </a:rPr>
              <a:t> ulice (návaznost na P za ul. </a:t>
            </a:r>
            <a:r>
              <a:rPr lang="cs-CZ" sz="2400" dirty="0" smtClean="0">
                <a:solidFill>
                  <a:srgbClr val="00B0F0"/>
                </a:solidFill>
                <a:latin typeface="Calibri" panose="020F0502020204030204"/>
              </a:rPr>
              <a:t>Kollárova a ul. Nerudova)</a:t>
            </a:r>
            <a:endParaRPr lang="cs-CZ" sz="2400" dirty="0"/>
          </a:p>
        </p:txBody>
      </p:sp>
      <p:pic>
        <p:nvPicPr>
          <p:cNvPr id="4" name="Zástupný symbol pro obsah 3"/>
          <p:cNvPicPr>
            <a:picLocks noGrp="1" noChangeAspect="1"/>
          </p:cNvPicPr>
          <p:nvPr>
            <p:ph idx="1"/>
          </p:nvPr>
        </p:nvPicPr>
        <p:blipFill>
          <a:blip r:embed="rId2"/>
          <a:stretch>
            <a:fillRect/>
          </a:stretch>
        </p:blipFill>
        <p:spPr>
          <a:xfrm>
            <a:off x="222625" y="1195738"/>
            <a:ext cx="6287231" cy="4565808"/>
          </a:xfrm>
          <a:prstGeom prst="rect">
            <a:avLst/>
          </a:prstGeom>
        </p:spPr>
      </p:pic>
      <p:pic>
        <p:nvPicPr>
          <p:cNvPr id="5" name="Obrázek 4"/>
          <p:cNvPicPr>
            <a:picLocks noChangeAspect="1"/>
          </p:cNvPicPr>
          <p:nvPr/>
        </p:nvPicPr>
        <p:blipFill>
          <a:blip r:embed="rId3"/>
          <a:stretch>
            <a:fillRect/>
          </a:stretch>
        </p:blipFill>
        <p:spPr>
          <a:xfrm>
            <a:off x="6968987" y="3892492"/>
            <a:ext cx="4612320" cy="2832289"/>
          </a:xfrm>
          <a:prstGeom prst="rect">
            <a:avLst/>
          </a:prstGeom>
        </p:spPr>
      </p:pic>
      <p:pic>
        <p:nvPicPr>
          <p:cNvPr id="6" name="Obrázek 5"/>
          <p:cNvPicPr>
            <a:picLocks noChangeAspect="1"/>
          </p:cNvPicPr>
          <p:nvPr/>
        </p:nvPicPr>
        <p:blipFill>
          <a:blip r:embed="rId4"/>
          <a:stretch>
            <a:fillRect/>
          </a:stretch>
        </p:blipFill>
        <p:spPr>
          <a:xfrm>
            <a:off x="6968987" y="1388812"/>
            <a:ext cx="5078141" cy="2417000"/>
          </a:xfrm>
          <a:prstGeom prst="rect">
            <a:avLst/>
          </a:prstGeom>
        </p:spPr>
      </p:pic>
      <p:sp>
        <p:nvSpPr>
          <p:cNvPr id="3" name="TextovéPole 2"/>
          <p:cNvSpPr txBox="1"/>
          <p:nvPr/>
        </p:nvSpPr>
        <p:spPr>
          <a:xfrm>
            <a:off x="427838" y="5821961"/>
            <a:ext cx="6224631" cy="1015663"/>
          </a:xfrm>
          <a:prstGeom prst="rect">
            <a:avLst/>
          </a:prstGeom>
          <a:noFill/>
        </p:spPr>
        <p:txBody>
          <a:bodyPr wrap="square" rtlCol="0">
            <a:spAutoFit/>
          </a:bodyPr>
          <a:lstStyle/>
          <a:p>
            <a:r>
              <a:rPr lang="cs-CZ" sz="2000" dirty="0" smtClean="0">
                <a:latin typeface="Calibri" panose="020F0502020204030204" pitchFamily="34" charset="0"/>
                <a:ea typeface="Calibri" panose="020F0502020204030204" pitchFamily="34" charset="0"/>
                <a:cs typeface="Calibri" panose="020F0502020204030204" pitchFamily="34" charset="0"/>
              </a:rPr>
              <a:t>DOJDE KE SJEDNOCENÍ REŽIMU SOUSEDÍCÍCH PARKOVACÍCH PLOCH MEZI ULICEMI KOLLÁROVA A JUROVSKÉHO.</a:t>
            </a:r>
            <a:endParaRPr lang="cs-CZ"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65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4739" y="201337"/>
            <a:ext cx="10780934" cy="1359016"/>
          </a:xfrm>
        </p:spPr>
        <p:txBody>
          <a:bodyPr/>
          <a:lstStyle/>
          <a:p>
            <a:pPr algn="l"/>
            <a:r>
              <a:rPr lang="cs-CZ" sz="2800" dirty="0" smtClean="0">
                <a:solidFill>
                  <a:srgbClr val="00B0F0"/>
                </a:solidFill>
                <a:latin typeface="Calibri" panose="020F0502020204030204"/>
              </a:rPr>
              <a:t>Úsek 3 – Příční ul., vnitroblok Nerudova</a:t>
            </a:r>
            <a:br>
              <a:rPr lang="cs-CZ" sz="2800" dirty="0" smtClean="0">
                <a:solidFill>
                  <a:srgbClr val="00B0F0"/>
                </a:solidFill>
                <a:latin typeface="Calibri" panose="020F0502020204030204"/>
              </a:rPr>
            </a:br>
            <a:r>
              <a:rPr lang="cs-CZ" sz="2800" dirty="0" smtClean="0">
                <a:solidFill>
                  <a:srgbClr val="00B0F0"/>
                </a:solidFill>
                <a:latin typeface="Calibri" panose="020F0502020204030204"/>
              </a:rPr>
              <a:t/>
            </a:r>
            <a:br>
              <a:rPr lang="cs-CZ" sz="2800" dirty="0" smtClean="0">
                <a:solidFill>
                  <a:srgbClr val="00B0F0"/>
                </a:solidFill>
                <a:latin typeface="Calibri" panose="020F0502020204030204"/>
              </a:rPr>
            </a:br>
            <a:r>
              <a:rPr lang="cs-CZ" sz="1800" dirty="0" smtClean="0">
                <a:solidFill>
                  <a:prstClr val="black"/>
                </a:solidFill>
                <a:latin typeface="Calibri" panose="020F0502020204030204"/>
                <a:ea typeface="+mn-ea"/>
                <a:cs typeface="+mn-cs"/>
              </a:rPr>
              <a:t>Tato část musí být </a:t>
            </a:r>
            <a:r>
              <a:rPr lang="cs-CZ" sz="1800" dirty="0">
                <a:solidFill>
                  <a:prstClr val="black"/>
                </a:solidFill>
                <a:latin typeface="Calibri" panose="020F0502020204030204"/>
                <a:ea typeface="+mn-ea"/>
                <a:cs typeface="+mn-cs"/>
              </a:rPr>
              <a:t>do zóny </a:t>
            </a:r>
            <a:r>
              <a:rPr lang="cs-CZ" sz="1800" dirty="0" smtClean="0">
                <a:solidFill>
                  <a:prstClr val="black"/>
                </a:solidFill>
                <a:latin typeface="Calibri" panose="020F0502020204030204"/>
                <a:ea typeface="+mn-ea"/>
                <a:cs typeface="+mn-cs"/>
              </a:rPr>
              <a:t>zařazena, </a:t>
            </a:r>
            <a:r>
              <a:rPr lang="cs-CZ" sz="1800" dirty="0">
                <a:solidFill>
                  <a:prstClr val="black"/>
                </a:solidFill>
                <a:latin typeface="Calibri" panose="020F0502020204030204"/>
                <a:ea typeface="+mn-ea"/>
                <a:cs typeface="+mn-cs"/>
              </a:rPr>
              <a:t>nemá jiný </a:t>
            </a:r>
            <a:r>
              <a:rPr lang="cs-CZ" sz="1800" dirty="0" smtClean="0">
                <a:solidFill>
                  <a:prstClr val="black"/>
                </a:solidFill>
                <a:latin typeface="Calibri" panose="020F0502020204030204"/>
                <a:ea typeface="+mn-ea"/>
                <a:cs typeface="+mn-cs"/>
              </a:rPr>
              <a:t>příjezd.</a:t>
            </a:r>
            <a:endParaRPr lang="cs-CZ" dirty="0"/>
          </a:p>
        </p:txBody>
      </p:sp>
      <p:pic>
        <p:nvPicPr>
          <p:cNvPr id="4" name="Zástupný symbol pro obsah 3"/>
          <p:cNvPicPr>
            <a:picLocks noGrp="1" noChangeAspect="1"/>
          </p:cNvPicPr>
          <p:nvPr>
            <p:ph idx="1"/>
          </p:nvPr>
        </p:nvPicPr>
        <p:blipFill>
          <a:blip r:embed="rId2"/>
          <a:stretch>
            <a:fillRect/>
          </a:stretch>
        </p:blipFill>
        <p:spPr>
          <a:xfrm>
            <a:off x="396624" y="1711354"/>
            <a:ext cx="6440783" cy="4609445"/>
          </a:xfrm>
          <a:prstGeom prst="rect">
            <a:avLst/>
          </a:prstGeom>
        </p:spPr>
      </p:pic>
      <p:pic>
        <p:nvPicPr>
          <p:cNvPr id="5" name="Obrázek 4"/>
          <p:cNvPicPr>
            <a:picLocks noChangeAspect="1"/>
          </p:cNvPicPr>
          <p:nvPr/>
        </p:nvPicPr>
        <p:blipFill>
          <a:blip r:embed="rId3"/>
          <a:stretch>
            <a:fillRect/>
          </a:stretch>
        </p:blipFill>
        <p:spPr>
          <a:xfrm>
            <a:off x="7569943" y="201338"/>
            <a:ext cx="3105036" cy="2197914"/>
          </a:xfrm>
          <a:prstGeom prst="rect">
            <a:avLst/>
          </a:prstGeom>
        </p:spPr>
      </p:pic>
      <p:pic>
        <p:nvPicPr>
          <p:cNvPr id="7" name="Zástupný symbol pro obsah 3"/>
          <p:cNvPicPr>
            <a:picLocks noChangeAspect="1"/>
          </p:cNvPicPr>
          <p:nvPr/>
        </p:nvPicPr>
        <p:blipFill>
          <a:blip r:embed="rId4"/>
          <a:stretch>
            <a:fillRect/>
          </a:stretch>
        </p:blipFill>
        <p:spPr>
          <a:xfrm>
            <a:off x="7569942" y="2457975"/>
            <a:ext cx="3105037" cy="1936990"/>
          </a:xfrm>
          <a:prstGeom prst="rect">
            <a:avLst/>
          </a:prstGeom>
        </p:spPr>
      </p:pic>
      <p:pic>
        <p:nvPicPr>
          <p:cNvPr id="8" name="Obrázek 7"/>
          <p:cNvPicPr>
            <a:picLocks noChangeAspect="1"/>
          </p:cNvPicPr>
          <p:nvPr/>
        </p:nvPicPr>
        <p:blipFill>
          <a:blip r:embed="rId5"/>
          <a:stretch>
            <a:fillRect/>
          </a:stretch>
        </p:blipFill>
        <p:spPr>
          <a:xfrm>
            <a:off x="7569941" y="4453688"/>
            <a:ext cx="3105037" cy="1971877"/>
          </a:xfrm>
          <a:prstGeom prst="rect">
            <a:avLst/>
          </a:prstGeom>
        </p:spPr>
      </p:pic>
    </p:spTree>
    <p:extLst>
      <p:ext uri="{BB962C8B-B14F-4D97-AF65-F5344CB8AC3E}">
        <p14:creationId xmlns:p14="http://schemas.microsoft.com/office/powerpoint/2010/main" val="1970507722"/>
      </p:ext>
    </p:extLst>
  </p:cSld>
  <p:clrMapOvr>
    <a:masterClrMapping/>
  </p:clrMapOvr>
</p:sld>
</file>

<file path=ppt/theme/theme1.xml><?xml version="1.0" encoding="utf-8"?>
<a:theme xmlns:a="http://schemas.openxmlformats.org/drawingml/2006/main" name="Kapka">
  <a:themeElements>
    <a:clrScheme name="Kapk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Kapk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pk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615</TotalTime>
  <Words>559</Words>
  <Application>Microsoft Office PowerPoint</Application>
  <PresentationFormat>Širokoúhlá obrazovka</PresentationFormat>
  <Paragraphs>44</Paragraphs>
  <Slides>12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Tw Cen MT</vt:lpstr>
      <vt:lpstr>Kapka</vt:lpstr>
      <vt:lpstr>Prezentace aplikace PowerPoint</vt:lpstr>
      <vt:lpstr>Prezentace aplikace PowerPoint</vt:lpstr>
      <vt:lpstr> Druhy parkování v ZPS  a) Krátkodobé parkování (na dobu časově omezenou, nejvýše však  na dobu 24 hodin, za cenu dle ceníku, platba hotovostní/bezhotovostní – platební kartou v automatu/sms/mobilní aplikace)  b) Rezidentní parkování (stání silničního motorového vozidla fyzické osoby, která má místo trvalého pobytu nebo je vlastníkem nemovité věci ve vymezené oblasti města dle nařízení a které byla vydána parkovací karta ZPS)  c) Abonentní parkování  (stání silničního motorového vozidla provozovaného právnickou nebo fyzickou osobou za účelem podnikání podle zvláštního právního předpisu, která má sídlo nebo provozovnu ve vymezené oblasti města dle nařízení a které byla vydána parkovací karta ZPS)  </vt:lpstr>
      <vt:lpstr>Podmínky pro vydání parkovacích karet</vt:lpstr>
      <vt:lpstr>AKTUÁLNÍ CENY PARKOVACÍCH KARET</vt:lpstr>
      <vt:lpstr> ROZŠÍŘENÍ ZÓN PLACENÉHO STÁNÍ: 1. lokalita MEZI MLATY + JUROVSKÉHO + PŘÍČNÍ + VNITROBLOK NERUDOVA </vt:lpstr>
      <vt:lpstr>Úsek 1 – od ZUŠ po trafostanici vedle hostince + jednosměrka směrem k Jurovského ul.</vt:lpstr>
      <vt:lpstr>Úsek 2 – Jurovského ulice (návaznost na P za ul. Kollárova a ul. Nerudova)</vt:lpstr>
      <vt:lpstr>Úsek 3 – Příční ul., vnitroblok Nerudova  Tato část musí být do zóny zařazena, nemá jiný příjezd.</vt:lpstr>
      <vt:lpstr>Úsek 4 - jednosměrka Mezi Mlaty směr Havlíčkova + P u kotelny</vt:lpstr>
      <vt:lpstr> ROZŠÍŘENÍ ZÓN PLACENÉHO STÁNÍ: 2. lokalita nerudova (od křižovatky s ul. Kollárova po kruhový objezd)</vt:lpstr>
      <vt:lpstr>Mapka zón placeného stání po rozšíření  o lokalitU  Mezi mlaty, příční jurovského, nerudova (část)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Sídliště  u vodojemu</dc:title>
  <dc:creator>Markéta Pírková</dc:creator>
  <cp:lastModifiedBy>Veronika Kmentová</cp:lastModifiedBy>
  <cp:revision>54</cp:revision>
  <cp:lastPrinted>2025-07-24T12:59:03Z</cp:lastPrinted>
  <dcterms:created xsi:type="dcterms:W3CDTF">2023-08-24T06:48:59Z</dcterms:created>
  <dcterms:modified xsi:type="dcterms:W3CDTF">2026-04-02T13:04:39Z</dcterms:modified>
</cp:coreProperties>
</file>