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5" r:id="rId10"/>
    <p:sldId id="266" r:id="rId11"/>
    <p:sldId id="264" r:id="rId12"/>
    <p:sldId id="269" r:id="rId13"/>
    <p:sldId id="270" r:id="rId14"/>
    <p:sldId id="271" r:id="rId15"/>
    <p:sldId id="272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cs-CZ" dirty="0" smtClean="0"/>
              <a:t>       </a:t>
            </a:r>
            <a:r>
              <a:rPr lang="cs-CZ" b="1" dirty="0" smtClean="0"/>
              <a:t>DRUŽSTEVNÍ BYDLENÍ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sz="5400" dirty="0" smtClean="0"/>
          </a:p>
          <a:p>
            <a:r>
              <a:rPr lang="cs-CZ" sz="5400" dirty="0" smtClean="0"/>
              <a:t>PROJEKT AREÁLU BÝVALÉ MLÉKÁRNY</a:t>
            </a:r>
            <a:endParaRPr lang="cs-CZ" sz="5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156" y="2075825"/>
            <a:ext cx="1723168" cy="169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Osobní vlastnictví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9713" y="1888850"/>
            <a:ext cx="9784080" cy="4206240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Tento proces vyžaduje souhlas družstva za splnění určitých podmínek. Podmínky budou součástí stanov.</a:t>
            </a:r>
          </a:p>
          <a:p>
            <a:r>
              <a:rPr lang="cs-CZ" dirty="0" smtClean="0"/>
              <a:t>Nejdůležitější podmínka pro převod je úplné splacení anuity.</a:t>
            </a:r>
          </a:p>
          <a:p>
            <a:r>
              <a:rPr lang="cs-CZ" dirty="0" smtClean="0"/>
              <a:t>Musí být uhrazeny veškeré dlužné částky vůči družstvu.</a:t>
            </a:r>
          </a:p>
          <a:p>
            <a:r>
              <a:rPr lang="cs-CZ" dirty="0" smtClean="0"/>
              <a:t>Kdy? Předpoklad je v rozmezí po 20-30 letech.</a:t>
            </a:r>
          </a:p>
          <a:p>
            <a:r>
              <a:rPr lang="cs-CZ" dirty="0" smtClean="0"/>
              <a:t>Plán: přechod do společenství vlastníků jednotek.</a:t>
            </a:r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31" y="3086115"/>
            <a:ext cx="3281564" cy="329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2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Harmonogram projektu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194714"/>
              </p:ext>
            </p:extLst>
          </p:nvPr>
        </p:nvGraphicFramePr>
        <p:xfrm>
          <a:off x="818866" y="1897038"/>
          <a:ext cx="10168133" cy="485177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18589">
                  <a:extLst>
                    <a:ext uri="{9D8B030D-6E8A-4147-A177-3AD203B41FA5}">
                      <a16:colId xmlns:a16="http://schemas.microsoft.com/office/drawing/2014/main" val="4049803860"/>
                    </a:ext>
                  </a:extLst>
                </a:gridCol>
                <a:gridCol w="3374772">
                  <a:extLst>
                    <a:ext uri="{9D8B030D-6E8A-4147-A177-3AD203B41FA5}">
                      <a16:colId xmlns:a16="http://schemas.microsoft.com/office/drawing/2014/main" val="1749544305"/>
                    </a:ext>
                  </a:extLst>
                </a:gridCol>
                <a:gridCol w="3374772">
                  <a:extLst>
                    <a:ext uri="{9D8B030D-6E8A-4147-A177-3AD203B41FA5}">
                      <a16:colId xmlns:a16="http://schemas.microsoft.com/office/drawing/2014/main" val="3397241516"/>
                    </a:ext>
                  </a:extLst>
                </a:gridCol>
              </a:tblGrid>
              <a:tr h="1322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2026</a:t>
                      </a:r>
                      <a:endParaRPr lang="cs-CZ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effectLst/>
                        </a:rPr>
                        <a:t>projektová </a:t>
                      </a:r>
                      <a:r>
                        <a:rPr lang="cs-CZ" sz="2200" dirty="0">
                          <a:effectLst/>
                        </a:rPr>
                        <a:t>příprava a povolovací proces</a:t>
                      </a:r>
                      <a:endParaRPr lang="cs-CZ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effectLst/>
                        </a:rPr>
                        <a:t>finalizace </a:t>
                      </a:r>
                      <a:r>
                        <a:rPr lang="cs-CZ" sz="2200" dirty="0">
                          <a:effectLst/>
                        </a:rPr>
                        <a:t>studie, územní rozhodnutí, stavební povolení</a:t>
                      </a:r>
                      <a:endParaRPr lang="cs-CZ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80358734"/>
                  </a:ext>
                </a:extLst>
              </a:tr>
              <a:tr h="1322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2027</a:t>
                      </a:r>
                      <a:endParaRPr lang="cs-CZ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effectLst/>
                        </a:rPr>
                        <a:t>nábor </a:t>
                      </a:r>
                      <a:r>
                        <a:rPr lang="cs-CZ" sz="2200" dirty="0">
                          <a:effectLst/>
                        </a:rPr>
                        <a:t>členů družstva</a:t>
                      </a:r>
                      <a:endParaRPr lang="cs-CZ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effectLst/>
                        </a:rPr>
                        <a:t>informační </a:t>
                      </a:r>
                      <a:r>
                        <a:rPr lang="cs-CZ" sz="2200" dirty="0">
                          <a:effectLst/>
                        </a:rPr>
                        <a:t>kampaň, přihlášky, výběr zájemců, založení družstva</a:t>
                      </a:r>
                      <a:endParaRPr lang="cs-CZ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80783513"/>
                  </a:ext>
                </a:extLst>
              </a:tr>
              <a:tr h="1322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effectLst/>
                        </a:rPr>
                        <a:t>2028–2030</a:t>
                      </a:r>
                      <a:endParaRPr lang="cs-CZ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effectLst/>
                        </a:rPr>
                        <a:t>výstavba </a:t>
                      </a:r>
                      <a:r>
                        <a:rPr lang="cs-CZ" sz="2200" dirty="0">
                          <a:effectLst/>
                        </a:rPr>
                        <a:t>bytového komplexu</a:t>
                      </a:r>
                      <a:endParaRPr lang="cs-CZ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effectLst/>
                        </a:rPr>
                        <a:t>realizace </a:t>
                      </a:r>
                      <a:r>
                        <a:rPr lang="cs-CZ" sz="2200" dirty="0">
                          <a:effectLst/>
                        </a:rPr>
                        <a:t>stavby, postupné dokončování etap, kolaudace</a:t>
                      </a:r>
                      <a:endParaRPr lang="cs-CZ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81809059"/>
                  </a:ext>
                </a:extLst>
              </a:tr>
              <a:tr h="883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2030+</a:t>
                      </a:r>
                      <a:endParaRPr lang="cs-CZ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effectLst/>
                        </a:rPr>
                        <a:t>nastěhování </a:t>
                      </a:r>
                      <a:r>
                        <a:rPr lang="cs-CZ" sz="2200" dirty="0">
                          <a:effectLst/>
                        </a:rPr>
                        <a:t>a provoz družstva</a:t>
                      </a:r>
                      <a:endParaRPr lang="cs-CZ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effectLst/>
                        </a:rPr>
                        <a:t>převzetí </a:t>
                      </a:r>
                      <a:r>
                        <a:rPr lang="cs-CZ" sz="2200" dirty="0">
                          <a:effectLst/>
                        </a:rPr>
                        <a:t>bytů, správa objektu, komunitní aktivity</a:t>
                      </a:r>
                      <a:endParaRPr lang="cs-CZ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53974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84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4806" y="447950"/>
            <a:ext cx="9784080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Příklad dobré praxe</a:t>
            </a:r>
            <a:br>
              <a:rPr lang="cs-CZ" dirty="0" smtClean="0"/>
            </a:br>
            <a:r>
              <a:rPr lang="cs-CZ" dirty="0" smtClean="0"/>
              <a:t>Hanušovice – Jeseníky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664" y="1861175"/>
            <a:ext cx="8382364" cy="490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93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Příklad dobré praxe</a:t>
            </a:r>
            <a:br>
              <a:rPr lang="cs-CZ" dirty="0" smtClean="0"/>
            </a:br>
            <a:r>
              <a:rPr lang="cs-CZ" dirty="0" smtClean="0"/>
              <a:t>HANUŠOVICE - </a:t>
            </a:r>
            <a:r>
              <a:rPr lang="cs-CZ" dirty="0" err="1" smtClean="0"/>
              <a:t>jESENÍKY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61" y="1910924"/>
            <a:ext cx="8789158" cy="474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10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Příklad dobré praxe</a:t>
            </a:r>
            <a:br>
              <a:rPr lang="cs-CZ" dirty="0" smtClean="0"/>
            </a:br>
            <a:r>
              <a:rPr lang="cs-CZ" dirty="0" err="1" smtClean="0"/>
              <a:t>žďár</a:t>
            </a:r>
            <a:r>
              <a:rPr lang="cs-CZ" dirty="0" smtClean="0"/>
              <a:t> nad </a:t>
            </a:r>
            <a:r>
              <a:rPr lang="cs-CZ" dirty="0" err="1" smtClean="0"/>
              <a:t>sázavou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998" y="1892915"/>
            <a:ext cx="8310571" cy="4923054"/>
          </a:xfrm>
        </p:spPr>
      </p:pic>
    </p:spTree>
    <p:extLst>
      <p:ext uri="{BB962C8B-B14F-4D97-AF65-F5344CB8AC3E}">
        <p14:creationId xmlns:p14="http://schemas.microsoft.com/office/powerpoint/2010/main" val="320374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Příklad dobré praxe</a:t>
            </a:r>
            <a:br>
              <a:rPr lang="cs-CZ" dirty="0"/>
            </a:br>
            <a:r>
              <a:rPr lang="cs-CZ" dirty="0" err="1"/>
              <a:t>žďár</a:t>
            </a:r>
            <a:r>
              <a:rPr lang="cs-CZ" dirty="0"/>
              <a:t> nad </a:t>
            </a:r>
            <a:r>
              <a:rPr lang="cs-CZ" dirty="0" err="1"/>
              <a:t>sázavou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08" y="1877139"/>
            <a:ext cx="8699101" cy="4906649"/>
          </a:xfrm>
        </p:spPr>
      </p:pic>
    </p:spTree>
    <p:extLst>
      <p:ext uri="{BB962C8B-B14F-4D97-AF65-F5344CB8AC3E}">
        <p14:creationId xmlns:p14="http://schemas.microsoft.com/office/powerpoint/2010/main" val="112966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Co říci závěrem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3110" y="1957089"/>
            <a:ext cx="7790956" cy="4206240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pPr lvl="1"/>
            <a:r>
              <a:rPr lang="cs-CZ" sz="2200" b="1" dirty="0"/>
              <a:t>Jasný cíl: Zahájení stavby </a:t>
            </a:r>
            <a:r>
              <a:rPr lang="cs-CZ" sz="2200" b="1" dirty="0" smtClean="0"/>
              <a:t>2028</a:t>
            </a:r>
            <a:r>
              <a:rPr lang="cs-CZ" sz="2200" dirty="0" smtClean="0"/>
              <a:t> </a:t>
            </a:r>
            <a:r>
              <a:rPr lang="cs-CZ" sz="2200" dirty="0"/>
              <a:t>s dokončením do konce roku </a:t>
            </a:r>
            <a:r>
              <a:rPr lang="cs-CZ" sz="2200" b="1" dirty="0"/>
              <a:t>2030</a:t>
            </a:r>
            <a:r>
              <a:rPr lang="cs-CZ" sz="2200" dirty="0" smtClean="0"/>
              <a:t>.</a:t>
            </a:r>
          </a:p>
          <a:p>
            <a:pPr lvl="1"/>
            <a:endParaRPr lang="cs-CZ" sz="2200" dirty="0" smtClean="0"/>
          </a:p>
          <a:p>
            <a:pPr lvl="1"/>
            <a:r>
              <a:rPr lang="cs-CZ" sz="2200" dirty="0" smtClean="0"/>
              <a:t>Družstevní bydlení je založeno na principu férového společenství.</a:t>
            </a:r>
          </a:p>
          <a:p>
            <a:pPr lvl="1"/>
            <a:endParaRPr lang="cs-CZ" sz="2200" dirty="0" smtClean="0"/>
          </a:p>
          <a:p>
            <a:pPr lvl="1"/>
            <a:r>
              <a:rPr lang="cs-CZ" sz="2200" dirty="0" smtClean="0"/>
              <a:t>Příznivá kvalita života ve městě.</a:t>
            </a:r>
          </a:p>
          <a:p>
            <a:pPr lvl="1"/>
            <a:endParaRPr lang="cs-CZ" sz="2200" dirty="0" smtClean="0"/>
          </a:p>
          <a:p>
            <a:pPr lvl="1"/>
            <a:r>
              <a:rPr lang="cs-CZ" sz="2200" dirty="0" smtClean="0"/>
              <a:t>Zajištění finanční stability a solventnosti.</a:t>
            </a:r>
          </a:p>
          <a:p>
            <a:pPr lvl="1"/>
            <a:endParaRPr lang="cs-CZ" sz="2200" dirty="0" smtClean="0"/>
          </a:p>
          <a:p>
            <a:pPr lvl="1"/>
            <a:r>
              <a:rPr lang="cs-CZ" sz="2200" dirty="0" smtClean="0"/>
              <a:t>Alternativa k tržním bytům.</a:t>
            </a:r>
          </a:p>
          <a:p>
            <a:pPr lvl="1"/>
            <a:endParaRPr lang="cs-CZ" sz="2200" dirty="0" smtClean="0"/>
          </a:p>
          <a:p>
            <a:pPr lvl="1"/>
            <a:r>
              <a:rPr lang="cs-CZ" sz="2200" dirty="0" smtClean="0"/>
              <a:t>Role města v družstevním bydlení jako největší záruka.</a:t>
            </a:r>
          </a:p>
          <a:p>
            <a:pPr marL="228600" lvl="1" indent="0">
              <a:buNone/>
            </a:pPr>
            <a:endParaRPr lang="cs-CZ" dirty="0"/>
          </a:p>
          <a:p>
            <a:pPr marL="228600" lvl="1" indent="0">
              <a:buNone/>
            </a:pPr>
            <a:endParaRPr lang="cs-CZ" dirty="0" smtClean="0"/>
          </a:p>
          <a:p>
            <a:pPr lvl="1"/>
            <a:endParaRPr lang="cs-CZ" sz="18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91" y="2475803"/>
            <a:ext cx="3694547" cy="316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05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Děkuji vám za pozornost.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22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Vize projektu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2919" y="2011680"/>
            <a:ext cx="7163159" cy="4206240"/>
          </a:xfrm>
        </p:spPr>
        <p:txBody>
          <a:bodyPr/>
          <a:lstStyle/>
          <a:p>
            <a:r>
              <a:rPr lang="cs-CZ" b="1" dirty="0" smtClean="0"/>
              <a:t>Cíl:</a:t>
            </a:r>
            <a:r>
              <a:rPr lang="cs-CZ" dirty="0" smtClean="0"/>
              <a:t> </a:t>
            </a:r>
            <a:r>
              <a:rPr lang="cs-CZ" dirty="0"/>
              <a:t>v</a:t>
            </a:r>
            <a:r>
              <a:rPr lang="cs-CZ" dirty="0" smtClean="0"/>
              <a:t>ytvořit dostupné, moderní, komunitní a ekologicky udržitelné bydlení.</a:t>
            </a:r>
          </a:p>
          <a:p>
            <a:r>
              <a:rPr lang="cs-CZ" b="1" dirty="0" smtClean="0"/>
              <a:t>Forma: </a:t>
            </a:r>
            <a:r>
              <a:rPr lang="cs-CZ" dirty="0" smtClean="0"/>
              <a:t>družstevní – nižší vstupní náklady, spolurozhodování, stabilita.</a:t>
            </a:r>
          </a:p>
          <a:p>
            <a:r>
              <a:rPr lang="cs-CZ" b="1" dirty="0" smtClean="0"/>
              <a:t>Lokalita: </a:t>
            </a:r>
            <a:r>
              <a:rPr lang="cs-CZ" dirty="0" smtClean="0"/>
              <a:t>bývalá mlékárna  a pivovar – strategická poloha v centru Kyjova.</a:t>
            </a:r>
          </a:p>
          <a:p>
            <a:r>
              <a:rPr lang="cs-CZ" b="1" dirty="0" smtClean="0"/>
              <a:t>Přínosy:</a:t>
            </a:r>
            <a:r>
              <a:rPr lang="cs-CZ" dirty="0" smtClean="0"/>
              <a:t> oživení nevyužitého území, zvýšení dostupnosti bydlení, posílení komunitního života, ekologická a ekonomická udržitelnost.</a:t>
            </a:r>
          </a:p>
          <a:p>
            <a:r>
              <a:rPr lang="cs-CZ" b="1" dirty="0" smtClean="0"/>
              <a:t>Typologie bydlení</a:t>
            </a:r>
            <a:r>
              <a:rPr lang="cs-CZ" dirty="0" smtClean="0"/>
              <a:t>: byty pro mladé rodiny, seniory i jednotlivce, flexibilní dispozice bytů (1+kk až 4+kk)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796" y="2867406"/>
            <a:ext cx="3276014" cy="249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7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Co je družstevní bydlení?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02919" y="1964596"/>
            <a:ext cx="5934860" cy="4408908"/>
          </a:xfrm>
        </p:spPr>
        <p:txBody>
          <a:bodyPr>
            <a:normAutofit/>
          </a:bodyPr>
          <a:lstStyle/>
          <a:p>
            <a:r>
              <a:rPr lang="cs-CZ" dirty="0" smtClean="0"/>
              <a:t>Bytové družstvo jako právnická osoba vlastní celou nemovitost.</a:t>
            </a:r>
          </a:p>
          <a:p>
            <a:r>
              <a:rPr lang="cs-CZ" dirty="0" smtClean="0"/>
              <a:t>Vlastnictví nemovitosti zůstává družstvu, které se stará o daně z nemovitosti a o finanční služby banky - úvěr.</a:t>
            </a:r>
          </a:p>
          <a:p>
            <a:r>
              <a:rPr lang="cs-CZ" dirty="0" smtClean="0"/>
              <a:t>Členové družstva (fyzické osoby) si kupují členský podíl v družstvu, stávají se tak spoluvlastníky družstva, nikoliv přímo bytů.</a:t>
            </a:r>
          </a:p>
          <a:p>
            <a:r>
              <a:rPr lang="cs-CZ" dirty="0" smtClean="0"/>
              <a:t>Družstevníci nabytím družstevního podílu získávají právo k užívání konkrétního bytu, které je upraveno nájemní smlouvou a podílejí se také na správě domu.</a:t>
            </a:r>
          </a:p>
          <a:p>
            <a:endParaRPr lang="cs-CZ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433" y="2744564"/>
            <a:ext cx="4531055" cy="284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12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AKTUÁLNÍ TRENDY NA TRHU S NEMOVITOSTMI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7009" y="2011680"/>
            <a:ext cx="6316997" cy="462113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Ceny nemovitostí a úrokové sazby hypoték neustále rostou.</a:t>
            </a:r>
          </a:p>
          <a:p>
            <a:r>
              <a:rPr lang="cs-CZ" dirty="0" smtClean="0"/>
              <a:t>Hypotéky se stávají těžko dostupné pro obyvatele s nižšími příjmy.</a:t>
            </a:r>
          </a:p>
          <a:p>
            <a:r>
              <a:rPr lang="cs-CZ" dirty="0" smtClean="0"/>
              <a:t>Kyjov v důsledku nedostupného bydlení může přijít o mladé i o lidi v produktivním věku.</a:t>
            </a:r>
          </a:p>
          <a:p>
            <a:r>
              <a:rPr lang="cs-CZ" dirty="0" smtClean="0"/>
              <a:t>Demografický úbytek spouští celou řadu negativních důsledků - např. ekonomických, sociálních a v neposlední řadě i dopad na infrastrukturu, služby aj.</a:t>
            </a:r>
          </a:p>
          <a:p>
            <a:r>
              <a:rPr lang="cs-CZ" dirty="0" smtClean="0"/>
              <a:t>Družstevní bydlení je vhodnou alternativou k hypotékám.</a:t>
            </a:r>
          </a:p>
          <a:p>
            <a:r>
              <a:rPr lang="cs-CZ" dirty="0" smtClean="0"/>
              <a:t>Zajištěním družstevního bydlení je efektivním nástrojem, jak nabídnout lidem reálnou a cenově přijatelnou možnost bydlení.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633" y="2011680"/>
            <a:ext cx="4911538" cy="379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7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Hlavní důvody, proč zvolit družstevní bydlení</a:t>
            </a:r>
            <a:endParaRPr lang="cs-CZ" sz="6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8895" y="2011680"/>
            <a:ext cx="7371194" cy="4416416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Nižší vstupní náklady </a:t>
            </a:r>
            <a:r>
              <a:rPr lang="cs-CZ" dirty="0" smtClean="0"/>
              <a:t>– žádná vysoká hypotéka – platí se pouze družstevní podíl, vhodné pro osoby s nižšími příjmy.</a:t>
            </a:r>
          </a:p>
          <a:p>
            <a:r>
              <a:rPr lang="cs-CZ" b="1" dirty="0" smtClean="0"/>
              <a:t>Bezpečné a stabilní bydlení </a:t>
            </a:r>
            <a:r>
              <a:rPr lang="cs-CZ" dirty="0" smtClean="0"/>
              <a:t>– družstevník má právo užívat byt na dobu neurčitou, je zde minimální riziko výpovědi nebo ztráty bydlení.</a:t>
            </a:r>
          </a:p>
          <a:p>
            <a:r>
              <a:rPr lang="cs-CZ" b="1" dirty="0" smtClean="0"/>
              <a:t>Spolurozhodování a komunitní život </a:t>
            </a:r>
            <a:r>
              <a:rPr lang="cs-CZ" dirty="0" smtClean="0"/>
              <a:t>– družstevníci se podílejí na rozhodování o správě domu.</a:t>
            </a:r>
          </a:p>
          <a:p>
            <a:r>
              <a:rPr lang="cs-CZ" b="1" dirty="0" smtClean="0"/>
              <a:t>Ochrana před spekulacemi </a:t>
            </a:r>
            <a:r>
              <a:rPr lang="cs-CZ" dirty="0" smtClean="0"/>
              <a:t>– byty nejsou předmětem spekulativního prodeje, družstevní model chrání před tržními výkyvy cen nemovitostí.</a:t>
            </a:r>
          </a:p>
          <a:p>
            <a:r>
              <a:rPr lang="cs-CZ" b="1" dirty="0" smtClean="0"/>
              <a:t>Osvědčený model v zahraničí u nás</a:t>
            </a:r>
            <a:r>
              <a:rPr lang="cs-CZ" dirty="0" smtClean="0"/>
              <a:t>– v ČR má družstevní bydlení více než 130 letou tradici.</a:t>
            </a:r>
          </a:p>
          <a:p>
            <a:r>
              <a:rPr lang="cs-CZ" b="1" dirty="0" smtClean="0"/>
              <a:t>Možnost převodu do osobního vlastnictví </a:t>
            </a:r>
            <a:r>
              <a:rPr lang="cs-CZ" dirty="0" smtClean="0"/>
              <a:t>– družstevní byt lze po splacení anuity převést do osobního vlastnictví.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635" y="2995380"/>
            <a:ext cx="35306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Financování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2919" y="2011680"/>
            <a:ext cx="6071338" cy="4206240"/>
          </a:xfrm>
        </p:spPr>
        <p:txBody>
          <a:bodyPr/>
          <a:lstStyle/>
          <a:p>
            <a:r>
              <a:rPr lang="cs-CZ" dirty="0" smtClean="0"/>
              <a:t>Družstevníci hradí při vstupu do družstva cca 20-30% hodnoty podílu.</a:t>
            </a:r>
          </a:p>
          <a:p>
            <a:r>
              <a:rPr lang="cs-CZ" dirty="0" smtClean="0"/>
              <a:t>Zbylou část (70% – 80% hodnoty) financuje družstvo bankovním úvěrem se splátkami rozloženými na cca 20 – 30 let.</a:t>
            </a:r>
          </a:p>
          <a:p>
            <a:r>
              <a:rPr lang="cs-CZ" dirty="0" smtClean="0"/>
              <a:t>Výstavbu bude provádět družstvo.</a:t>
            </a:r>
          </a:p>
          <a:p>
            <a:r>
              <a:rPr lang="cs-CZ" dirty="0" smtClean="0"/>
              <a:t>Město do družstva vstoupí s pozemky a dokumentací pro stavební povolení.</a:t>
            </a:r>
          </a:p>
          <a:p>
            <a:r>
              <a:rPr lang="cs-CZ" dirty="0" smtClean="0"/>
              <a:t>Případný zisk družstva bude použit výhradně na údržbu, opravy a rozvoj bytového fondu.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257" y="2808027"/>
            <a:ext cx="4614260" cy="261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63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modelový příklad financování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>byt 2+ </a:t>
            </a:r>
            <a:r>
              <a:rPr lang="cs-CZ" b="1" dirty="0" err="1" smtClean="0"/>
              <a:t>kk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Pořizovací cena bytu: 4.000.000 Kč (50m</a:t>
            </a:r>
            <a:r>
              <a:rPr lang="cs-CZ" baseline="30000" dirty="0" smtClean="0"/>
              <a:t>2</a:t>
            </a:r>
            <a:r>
              <a:rPr lang="cs-CZ" dirty="0" smtClean="0"/>
              <a:t> x 80.000 Kč/m</a:t>
            </a:r>
            <a:r>
              <a:rPr lang="cs-CZ" baseline="30000" dirty="0" smtClean="0"/>
              <a:t>2</a:t>
            </a:r>
            <a:r>
              <a:rPr lang="cs-CZ" dirty="0" smtClean="0"/>
              <a:t>)</a:t>
            </a:r>
          </a:p>
          <a:p>
            <a:r>
              <a:rPr lang="cs-CZ" dirty="0" smtClean="0"/>
              <a:t>Členský vklad/akontace (25%): 1.000.000 Kč</a:t>
            </a:r>
          </a:p>
          <a:p>
            <a:r>
              <a:rPr lang="cs-CZ" dirty="0" smtClean="0"/>
              <a:t>Měsíční platba – anuita (splátka úvěru): 11.111 Kč, provozní poplatky: 3.500 Kč</a:t>
            </a:r>
          </a:p>
          <a:p>
            <a:r>
              <a:rPr lang="cs-CZ" dirty="0" smtClean="0"/>
              <a:t>Celkem: 14.611 Kč za měsíc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19" y="3933991"/>
            <a:ext cx="2536567" cy="253656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80" y="3599230"/>
            <a:ext cx="3521434" cy="272705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038" y="3983520"/>
            <a:ext cx="2487037" cy="248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1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Práva a povinnosti družstevníka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8203" y="2038975"/>
            <a:ext cx="5557273" cy="42062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Právo:</a:t>
            </a:r>
          </a:p>
          <a:p>
            <a:r>
              <a:rPr lang="cs-CZ" dirty="0" smtClean="0"/>
              <a:t>Účastnit se členské schůze.</a:t>
            </a:r>
          </a:p>
          <a:p>
            <a:r>
              <a:rPr lang="cs-CZ" dirty="0" smtClean="0"/>
              <a:t>Volit a být volen do orgánů družstva.</a:t>
            </a:r>
          </a:p>
          <a:p>
            <a:r>
              <a:rPr lang="cs-CZ" dirty="0" smtClean="0"/>
              <a:t>Nahlížet do účetních knih a dokumentace družstva.</a:t>
            </a:r>
          </a:p>
          <a:p>
            <a:r>
              <a:rPr lang="cs-CZ" dirty="0"/>
              <a:t>S</a:t>
            </a:r>
            <a:r>
              <a:rPr lang="cs-CZ" dirty="0" smtClean="0"/>
              <a:t> členským podílem lze volně nakládat – lze jej prodat nebo zdědit. Prodává se (dědí se) pouze podíl, nikoli nemovitost.</a:t>
            </a:r>
          </a:p>
          <a:p>
            <a:pPr marL="0" indent="0">
              <a:buNone/>
            </a:pPr>
            <a:r>
              <a:rPr lang="cs-CZ" b="1" dirty="0" smtClean="0"/>
              <a:t>Povinnost:</a:t>
            </a:r>
          </a:p>
          <a:p>
            <a:r>
              <a:rPr lang="cs-CZ" dirty="0" smtClean="0"/>
              <a:t>Splácet členský vklad.</a:t>
            </a:r>
          </a:p>
          <a:p>
            <a:r>
              <a:rPr lang="cs-CZ" dirty="0" smtClean="0"/>
              <a:t>Platit příspěvky na provoz, údržbu a opravy.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476" y="2483893"/>
            <a:ext cx="5431808" cy="27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8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/>
              <a:t>Předpokládané kroky</a:t>
            </a:r>
            <a:br>
              <a:rPr lang="cs-CZ" b="1" dirty="0" smtClean="0"/>
            </a:br>
            <a:r>
              <a:rPr lang="cs-CZ" b="1" dirty="0" smtClean="0"/>
              <a:t>a Role města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7259" y="2011680"/>
            <a:ext cx="10902645" cy="4607484"/>
          </a:xfrm>
        </p:spPr>
        <p:txBody>
          <a:bodyPr>
            <a:normAutofit lnSpcReduction="10000"/>
          </a:bodyPr>
          <a:lstStyle/>
          <a:p>
            <a:pPr lvl="1"/>
            <a:r>
              <a:rPr lang="cs-CZ" b="1" dirty="0" smtClean="0"/>
              <a:t>Založení družstva </a:t>
            </a:r>
            <a:r>
              <a:rPr lang="cs-CZ" dirty="0" smtClean="0"/>
              <a:t>– založí město</a:t>
            </a:r>
            <a:r>
              <a:rPr lang="cs-CZ" b="1" dirty="0" smtClean="0"/>
              <a:t>. </a:t>
            </a:r>
            <a:r>
              <a:rPr lang="cs-CZ" dirty="0"/>
              <a:t>Město má </a:t>
            </a:r>
            <a:r>
              <a:rPr lang="cs-CZ" b="1" dirty="0"/>
              <a:t>právo nominovat jednoho zástupce</a:t>
            </a:r>
            <a:r>
              <a:rPr lang="cs-CZ" dirty="0"/>
              <a:t> do výkonného orgánu družstva.</a:t>
            </a:r>
          </a:p>
          <a:p>
            <a:pPr lvl="1"/>
            <a:r>
              <a:rPr lang="cs-CZ" b="1" dirty="0" smtClean="0"/>
              <a:t>Podpis rezervačních smluv se zájemci, kteří splní kritéria (např. rezervační poplatek)</a:t>
            </a:r>
          </a:p>
          <a:p>
            <a:pPr lvl="1"/>
            <a:r>
              <a:rPr lang="cs-CZ" b="1" dirty="0" smtClean="0"/>
              <a:t>Město</a:t>
            </a:r>
            <a:r>
              <a:rPr lang="cs-CZ" dirty="0" smtClean="0"/>
              <a:t> </a:t>
            </a:r>
            <a:r>
              <a:rPr lang="cs-CZ" dirty="0"/>
              <a:t>vloží do </a:t>
            </a:r>
            <a:r>
              <a:rPr lang="cs-CZ" dirty="0" smtClean="0"/>
              <a:t>družstva své </a:t>
            </a:r>
            <a:r>
              <a:rPr lang="cs-CZ" b="1" dirty="0" smtClean="0"/>
              <a:t>pozemky</a:t>
            </a:r>
            <a:r>
              <a:rPr lang="cs-CZ" dirty="0" smtClean="0"/>
              <a:t>, tzv. </a:t>
            </a:r>
            <a:r>
              <a:rPr lang="cs-CZ" dirty="0" err="1" smtClean="0"/>
              <a:t>nepenižitý</a:t>
            </a:r>
            <a:r>
              <a:rPr lang="cs-CZ" dirty="0" smtClean="0"/>
              <a:t> vklad. Uzavře se smlouva o vypořádání nákladů mezi městem a družstvem.</a:t>
            </a:r>
          </a:p>
          <a:p>
            <a:pPr lvl="1"/>
            <a:r>
              <a:rPr lang="cs-CZ" b="1" dirty="0" smtClean="0"/>
              <a:t>Družstvo </a:t>
            </a:r>
            <a:r>
              <a:rPr lang="cs-CZ" dirty="0" smtClean="0"/>
              <a:t>vybere banku financující projekt, zajistí potřebná veřejnoprávní povolení a projektovou dokumentaci pro provádění stavby.</a:t>
            </a:r>
          </a:p>
          <a:p>
            <a:pPr lvl="1"/>
            <a:r>
              <a:rPr lang="cs-CZ" b="1" dirty="0" smtClean="0"/>
              <a:t>Družstvo</a:t>
            </a:r>
            <a:r>
              <a:rPr lang="cs-CZ" dirty="0" smtClean="0"/>
              <a:t> </a:t>
            </a:r>
            <a:r>
              <a:rPr lang="cs-CZ" dirty="0" err="1" smtClean="0"/>
              <a:t>vysoutěží</a:t>
            </a:r>
            <a:r>
              <a:rPr lang="cs-CZ" dirty="0" smtClean="0"/>
              <a:t> TDI, BOZP a zhotovitele stavby a uzavře s nimi smlouvy (snaha o max. zafixování ceny stavby).</a:t>
            </a:r>
          </a:p>
          <a:p>
            <a:pPr lvl="1"/>
            <a:r>
              <a:rPr lang="cs-CZ" dirty="0" smtClean="0"/>
              <a:t>Podpis smluv o budoucích vstupech do družstva s úhradou akontace z ceny bytu po odečtení rezervačního poplatku.</a:t>
            </a:r>
          </a:p>
          <a:p>
            <a:pPr lvl="1"/>
            <a:r>
              <a:rPr lang="cs-CZ" dirty="0" smtClean="0"/>
              <a:t>Zahájení stavby. </a:t>
            </a:r>
            <a:r>
              <a:rPr lang="cs-CZ" b="1" dirty="0"/>
              <a:t>Město</a:t>
            </a:r>
            <a:r>
              <a:rPr lang="cs-CZ" dirty="0"/>
              <a:t> si udrží </a:t>
            </a:r>
            <a:r>
              <a:rPr lang="cs-CZ" b="1" dirty="0"/>
              <a:t>rozhodovací převahu</a:t>
            </a:r>
            <a:r>
              <a:rPr lang="cs-CZ" dirty="0"/>
              <a:t> v družstvu minimálně do dokončení výstavby.</a:t>
            </a:r>
          </a:p>
          <a:p>
            <a:pPr lvl="1"/>
            <a:r>
              <a:rPr lang="cs-CZ" b="1" dirty="0" smtClean="0"/>
              <a:t>Vstup členů do družstva </a:t>
            </a:r>
            <a:r>
              <a:rPr lang="cs-CZ" dirty="0" smtClean="0"/>
              <a:t>po kolaudaci stavby – úhrada základního členského vkladu.</a:t>
            </a:r>
          </a:p>
          <a:p>
            <a:pPr lvl="1"/>
            <a:r>
              <a:rPr lang="cs-CZ" b="1" dirty="0" smtClean="0"/>
              <a:t>Zahájení splácení úvěru </a:t>
            </a:r>
            <a:r>
              <a:rPr lang="cs-CZ" dirty="0" smtClean="0"/>
              <a:t>– je splácen platbami družstevníků ve výši nájemného – </a:t>
            </a:r>
            <a:r>
              <a:rPr lang="cs-CZ" b="1" dirty="0" smtClean="0"/>
              <a:t>splacení úvěru</a:t>
            </a:r>
            <a:r>
              <a:rPr lang="cs-CZ" dirty="0" smtClean="0"/>
              <a:t> je předpokládán cca 30let.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402" y="233820"/>
            <a:ext cx="1487597" cy="155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8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y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Pruhy</Template>
  <TotalTime>402</TotalTime>
  <Words>922</Words>
  <Application>Microsoft Office PowerPoint</Application>
  <PresentationFormat>Širokoúhlá obrazovka</PresentationFormat>
  <Paragraphs>98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Calibri</vt:lpstr>
      <vt:lpstr>Corbel</vt:lpstr>
      <vt:lpstr>Times New Roman</vt:lpstr>
      <vt:lpstr>Wingdings</vt:lpstr>
      <vt:lpstr>Pruhy</vt:lpstr>
      <vt:lpstr>       DRUŽSTEVNÍ BYDLENÍ</vt:lpstr>
      <vt:lpstr>Vize projektu</vt:lpstr>
      <vt:lpstr>Co je družstevní bydlení?</vt:lpstr>
      <vt:lpstr>AKTUÁLNÍ TRENDY NA TRHU S NEMOVITOSTMI</vt:lpstr>
      <vt:lpstr>Hlavní důvody, proč zvolit družstevní bydlení</vt:lpstr>
      <vt:lpstr>Financování</vt:lpstr>
      <vt:lpstr>modelový příklad financování byt 2+ kk</vt:lpstr>
      <vt:lpstr>Práva a povinnosti družstevníka</vt:lpstr>
      <vt:lpstr>Předpokládané kroky a Role města</vt:lpstr>
      <vt:lpstr>Osobní vlastnictví</vt:lpstr>
      <vt:lpstr>Harmonogram projektu</vt:lpstr>
      <vt:lpstr>Příklad dobré praxe Hanušovice – Jeseníky </vt:lpstr>
      <vt:lpstr>Příklad dobré praxe HANUŠOVICE - jESENÍKY</vt:lpstr>
      <vt:lpstr>Příklad dobré praxe žďár nad sázavou</vt:lpstr>
      <vt:lpstr>Příklad dobré praxe žďár nad sázavou</vt:lpstr>
      <vt:lpstr>Co říci závěrem</vt:lpstr>
      <vt:lpstr>Děkuji vám za pozornost.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DRUŽSTEVNÍ BYDLENÍ</dc:title>
  <dc:creator>Pavla Soukopová</dc:creator>
  <cp:lastModifiedBy>Kamila Ria Vachová</cp:lastModifiedBy>
  <cp:revision>49</cp:revision>
  <dcterms:created xsi:type="dcterms:W3CDTF">2025-11-13T06:53:35Z</dcterms:created>
  <dcterms:modified xsi:type="dcterms:W3CDTF">2025-12-01T09:14:52Z</dcterms:modified>
</cp:coreProperties>
</file>