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</p:sldMasterIdLst>
  <p:sldIdLst>
    <p:sldId id="283" r:id="rId2"/>
    <p:sldId id="286" r:id="rId3"/>
    <p:sldId id="287" r:id="rId4"/>
    <p:sldId id="272" r:id="rId5"/>
    <p:sldId id="284" r:id="rId6"/>
    <p:sldId id="273" r:id="rId7"/>
    <p:sldId id="275" r:id="rId8"/>
    <p:sldId id="279" r:id="rId9"/>
    <p:sldId id="276" r:id="rId10"/>
    <p:sldId id="282" r:id="rId11"/>
    <p:sldId id="257" r:id="rId12"/>
    <p:sldId id="258" r:id="rId13"/>
    <p:sldId id="259" r:id="rId14"/>
    <p:sldId id="256" r:id="rId15"/>
    <p:sldId id="261" r:id="rId16"/>
    <p:sldId id="262" r:id="rId17"/>
    <p:sldId id="263" r:id="rId18"/>
    <p:sldId id="264" r:id="rId19"/>
    <p:sldId id="265" r:id="rId20"/>
    <p:sldId id="266" r:id="rId21"/>
    <p:sldId id="267" r:id="rId22"/>
    <p:sldId id="268" r:id="rId23"/>
    <p:sldId id="269" r:id="rId24"/>
    <p:sldId id="260" r:id="rId25"/>
    <p:sldId id="290" r:id="rId26"/>
    <p:sldId id="289" r:id="rId27"/>
    <p:sldId id="288" r:id="rId28"/>
    <p:sldId id="291" r:id="rId29"/>
    <p:sldId id="292" r:id="rId30"/>
    <p:sldId id="285" r:id="rId31"/>
  </p:sldIdLst>
  <p:sldSz cx="12192000" cy="6858000"/>
  <p:notesSz cx="6797675" cy="9926638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6395" autoAdjust="0"/>
  </p:normalViewPr>
  <p:slideViewPr>
    <p:cSldViewPr snapToGrid="0">
      <p:cViewPr varScale="1">
        <p:scale>
          <a:sx n="111" d="100"/>
          <a:sy n="111" d="100"/>
        </p:scale>
        <p:origin x="55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můžete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81DE0-ADB3-44AD-A03B-FD20D06984A8}" type="datetimeFigureOut">
              <a:rPr lang="cs-CZ" smtClean="0"/>
              <a:t>25.06.2025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4F9C3-6DA0-4F65-A3B7-E418FC77EC02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904355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81DE0-ADB3-44AD-A03B-FD20D06984A8}" type="datetimeFigureOut">
              <a:rPr lang="cs-CZ" smtClean="0"/>
              <a:t>25.06.2025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4F9C3-6DA0-4F65-A3B7-E418FC77EC02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743810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81DE0-ADB3-44AD-A03B-FD20D06984A8}" type="datetimeFigureOut">
              <a:rPr lang="cs-CZ" smtClean="0"/>
              <a:t>25.06.2025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4F9C3-6DA0-4F65-A3B7-E418FC77EC02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585165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81DE0-ADB3-44AD-A03B-FD20D06984A8}" type="datetimeFigureOut">
              <a:rPr lang="cs-CZ" smtClean="0"/>
              <a:t>25.06.2025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4F9C3-6DA0-4F65-A3B7-E418FC77EC02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381991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81DE0-ADB3-44AD-A03B-FD20D06984A8}" type="datetimeFigureOut">
              <a:rPr lang="cs-CZ" smtClean="0"/>
              <a:t>25.06.2025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4F9C3-6DA0-4F65-A3B7-E418FC77EC02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585396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81DE0-ADB3-44AD-A03B-FD20D06984A8}" type="datetimeFigureOut">
              <a:rPr lang="cs-CZ" smtClean="0"/>
              <a:t>25.06.2025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4F9C3-6DA0-4F65-A3B7-E418FC77EC02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116789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81DE0-ADB3-44AD-A03B-FD20D06984A8}" type="datetimeFigureOut">
              <a:rPr lang="cs-CZ" smtClean="0"/>
              <a:t>25.06.2025</a:t>
            </a:fld>
            <a:endParaRPr lang="cs-CZ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4F9C3-6DA0-4F65-A3B7-E418FC77EC02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19577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81DE0-ADB3-44AD-A03B-FD20D06984A8}" type="datetimeFigureOut">
              <a:rPr lang="cs-CZ" smtClean="0"/>
              <a:t>25.06.2025</a:t>
            </a:fld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4F9C3-6DA0-4F65-A3B7-E418FC77EC02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680423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81DE0-ADB3-44AD-A03B-FD20D06984A8}" type="datetimeFigureOut">
              <a:rPr lang="cs-CZ" smtClean="0"/>
              <a:t>25.06.2025</a:t>
            </a:fld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4F9C3-6DA0-4F65-A3B7-E418FC77EC02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4743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81DE0-ADB3-44AD-A03B-FD20D06984A8}" type="datetimeFigureOut">
              <a:rPr lang="cs-CZ" smtClean="0"/>
              <a:t>25.06.2025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4F9C3-6DA0-4F65-A3B7-E418FC77EC02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594881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81DE0-ADB3-44AD-A03B-FD20D06984A8}" type="datetimeFigureOut">
              <a:rPr lang="cs-CZ" smtClean="0"/>
              <a:t>25.06.2025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4F9C3-6DA0-4F65-A3B7-E418FC77EC02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226916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D81DE0-ADB3-44AD-A03B-FD20D06984A8}" type="datetimeFigureOut">
              <a:rPr lang="cs-CZ" smtClean="0"/>
              <a:t>25.06.2025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34F9C3-6DA0-4F65-A3B7-E418FC77EC02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867168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271860" y="104136"/>
            <a:ext cx="7852528" cy="1903773"/>
          </a:xfrm>
        </p:spPr>
        <p:txBody>
          <a:bodyPr>
            <a:normAutofit/>
          </a:bodyPr>
          <a:lstStyle/>
          <a:p>
            <a:pPr algn="ctr"/>
            <a:r>
              <a:rPr lang="cs-CZ" sz="6600" b="1" dirty="0" smtClean="0"/>
              <a:t>Strategie Rozvoje bydlení v Kyjově</a:t>
            </a:r>
            <a:endParaRPr lang="cs-CZ" sz="6600" b="1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8362" y="2007909"/>
            <a:ext cx="2519524" cy="2937099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4192482" y="5315944"/>
            <a:ext cx="40112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/>
              <a:t>Veřejné projednání 25. 6. 2025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7266521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8790" y="0"/>
            <a:ext cx="8556525" cy="6815270"/>
          </a:xfrm>
        </p:spPr>
      </p:pic>
    </p:spTree>
    <p:extLst>
      <p:ext uri="{BB962C8B-B14F-4D97-AF65-F5344CB8AC3E}">
        <p14:creationId xmlns:p14="http://schemas.microsoft.com/office/powerpoint/2010/main" val="1949179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600" dirty="0" smtClean="0"/>
              <a:t>Dostupné nájemní bydlení města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800" b="1" dirty="0" smtClean="0"/>
              <a:t>Bytový dům v na ulici Jungmannově </a:t>
            </a:r>
            <a:r>
              <a:rPr lang="cs-CZ" sz="2800" dirty="0" smtClean="0"/>
              <a:t>– </a:t>
            </a:r>
            <a:r>
              <a:rPr lang="cs-CZ" sz="2800" b="1" dirty="0" smtClean="0"/>
              <a:t>cca 15-20 bytů</a:t>
            </a:r>
          </a:p>
          <a:p>
            <a:r>
              <a:rPr lang="cs-CZ" sz="2800" dirty="0" smtClean="0"/>
              <a:t>předpoklad realizace: </a:t>
            </a:r>
            <a:r>
              <a:rPr lang="cs-CZ" sz="2800" dirty="0" smtClean="0">
                <a:solidFill>
                  <a:srgbClr val="993300"/>
                </a:solidFill>
              </a:rPr>
              <a:t>2028-2035</a:t>
            </a:r>
          </a:p>
          <a:p>
            <a:r>
              <a:rPr lang="cs-CZ" sz="2800" b="1" dirty="0" smtClean="0"/>
              <a:t>Bytový dům „Fénix“ v Kyjově – cca 20 bytů</a:t>
            </a:r>
          </a:p>
          <a:p>
            <a:r>
              <a:rPr lang="cs-CZ" sz="2800" dirty="0" smtClean="0"/>
              <a:t>předpoklad realizace: </a:t>
            </a:r>
            <a:r>
              <a:rPr lang="cs-CZ" sz="2800" dirty="0" smtClean="0">
                <a:solidFill>
                  <a:srgbClr val="993300"/>
                </a:solidFill>
              </a:rPr>
              <a:t>2027-2030</a:t>
            </a:r>
          </a:p>
          <a:p>
            <a:r>
              <a:rPr lang="cs-CZ" sz="2800" b="1" dirty="0"/>
              <a:t>Bytový dům </a:t>
            </a:r>
            <a:r>
              <a:rPr lang="cs-CZ" sz="2800" b="1" dirty="0" smtClean="0"/>
              <a:t>v Boršově – 8 bytů</a:t>
            </a:r>
            <a:endParaRPr lang="cs-CZ" sz="2800" dirty="0"/>
          </a:p>
          <a:p>
            <a:r>
              <a:rPr lang="cs-CZ" sz="2800" dirty="0" smtClean="0"/>
              <a:t>předpoklad </a:t>
            </a:r>
            <a:r>
              <a:rPr lang="cs-CZ" sz="2800" dirty="0"/>
              <a:t>realizace: </a:t>
            </a:r>
            <a:r>
              <a:rPr lang="cs-CZ" sz="2800" dirty="0" smtClean="0">
                <a:solidFill>
                  <a:srgbClr val="993300"/>
                </a:solidFill>
              </a:rPr>
              <a:t>2027-2030</a:t>
            </a:r>
          </a:p>
          <a:p>
            <a:r>
              <a:rPr lang="cs-CZ" sz="2800" b="1" dirty="0"/>
              <a:t>Bytový </a:t>
            </a:r>
            <a:r>
              <a:rPr lang="cs-CZ" sz="2800" b="1" dirty="0" smtClean="0"/>
              <a:t>dům na ulici Jiráskově – 6-8 bytů</a:t>
            </a:r>
          </a:p>
          <a:p>
            <a:r>
              <a:rPr lang="cs-CZ" sz="2800" dirty="0"/>
              <a:t>předpoklad realizace: </a:t>
            </a:r>
            <a:r>
              <a:rPr lang="cs-CZ" sz="2800" dirty="0" smtClean="0">
                <a:solidFill>
                  <a:srgbClr val="993300"/>
                </a:solidFill>
              </a:rPr>
              <a:t>2028-2035</a:t>
            </a:r>
            <a:endParaRPr lang="cs-CZ" sz="2800" dirty="0">
              <a:solidFill>
                <a:srgbClr val="993300"/>
              </a:solidFill>
            </a:endParaRPr>
          </a:p>
          <a:p>
            <a:endParaRPr lang="cs-CZ" sz="2800" dirty="0"/>
          </a:p>
          <a:p>
            <a:endParaRPr lang="cs-CZ" sz="2800" dirty="0">
              <a:solidFill>
                <a:srgbClr val="993300"/>
              </a:solidFill>
            </a:endParaRPr>
          </a:p>
          <a:p>
            <a:endParaRPr lang="cs-CZ" sz="2800" dirty="0">
              <a:solidFill>
                <a:srgbClr val="99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9880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Bytový dům v Boršově – </a:t>
            </a:r>
            <a:r>
              <a:rPr lang="cs-CZ" sz="2400" dirty="0" smtClean="0"/>
              <a:t>8 bytový jednotek</a:t>
            </a:r>
            <a:endParaRPr lang="cs-CZ" sz="24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3550" y="1987887"/>
            <a:ext cx="2936810" cy="4130791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593" y="1980784"/>
            <a:ext cx="2842813" cy="4137894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7503" y="1972263"/>
            <a:ext cx="2920621" cy="4126861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1457" y="1972263"/>
            <a:ext cx="2340462" cy="4111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881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Bytový dům „fénix“ – </a:t>
            </a:r>
            <a:r>
              <a:rPr lang="cs-CZ" sz="2400" dirty="0" smtClean="0"/>
              <a:t>18 bytových jednotek</a:t>
            </a:r>
            <a:endParaRPr lang="cs-CZ" sz="24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0068" y="1981522"/>
            <a:ext cx="5587399" cy="3989902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1803" y="1981522"/>
            <a:ext cx="2961732" cy="3989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785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cs-CZ" dirty="0" smtClean="0"/>
              <a:t>Developerské projekty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lang="cs-CZ" dirty="0" smtClean="0"/>
              <a:t>Nová výstavba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459232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Bytový dům v Kyjově – ul. Čelakovského </a:t>
            </a:r>
            <a:br>
              <a:rPr lang="cs-CZ" dirty="0" smtClean="0"/>
            </a:br>
            <a:r>
              <a:rPr lang="cs-CZ" sz="2400" dirty="0" smtClean="0"/>
              <a:t>6 bytových jednotek</a:t>
            </a:r>
            <a:endParaRPr lang="cs-CZ" sz="24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304" y="1951629"/>
            <a:ext cx="5688806" cy="4019265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8894" y="1951629"/>
            <a:ext cx="5688395" cy="4019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765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27302" y="1101008"/>
            <a:ext cx="9603275" cy="1185014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 smtClean="0"/>
              <a:t>Rodinné domy v Kyjově – Havlíčkova – Rezidence Javorová</a:t>
            </a:r>
            <a:br>
              <a:rPr lang="cs-CZ" dirty="0" smtClean="0"/>
            </a:br>
            <a:r>
              <a:rPr lang="cs-CZ" sz="2700" dirty="0" smtClean="0"/>
              <a:t>35 rodinných domů</a:t>
            </a:r>
            <a:r>
              <a:rPr lang="cs-CZ" dirty="0" smtClean="0"/>
              <a:t/>
            </a:r>
            <a:br>
              <a:rPr lang="cs-CZ" dirty="0" smtClean="0"/>
            </a:b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7636" y="2210454"/>
            <a:ext cx="5733302" cy="4041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304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Polyfunkční areál „Kyjovské zahrady“</a:t>
            </a:r>
            <a:br>
              <a:rPr lang="cs-CZ" dirty="0" smtClean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Rozděleno do 4 částí – A, B, C, D</a:t>
            </a:r>
          </a:p>
          <a:p>
            <a:r>
              <a:rPr lang="cs-CZ" dirty="0" smtClean="0"/>
              <a:t>A: polyfunkční dům – komerce, ateliéry, kanceláře</a:t>
            </a:r>
          </a:p>
          <a:p>
            <a:r>
              <a:rPr lang="cs-CZ" dirty="0" smtClean="0"/>
              <a:t>B: 44 bytových jednotek</a:t>
            </a:r>
          </a:p>
          <a:p>
            <a:r>
              <a:rPr lang="cs-CZ" dirty="0" smtClean="0"/>
              <a:t>C: 53 bytových jednotek </a:t>
            </a:r>
          </a:p>
          <a:p>
            <a:r>
              <a:rPr lang="cs-CZ" dirty="0" smtClean="0"/>
              <a:t>D: 8 ks rodinných domů</a:t>
            </a:r>
          </a:p>
        </p:txBody>
      </p:sp>
    </p:spTree>
    <p:extLst>
      <p:ext uri="{BB962C8B-B14F-4D97-AF65-F5344CB8AC3E}">
        <p14:creationId xmlns:p14="http://schemas.microsoft.com/office/powerpoint/2010/main" val="2968983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Polyfunkční areál „Kyjovské zahrady“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020331" y="1802833"/>
            <a:ext cx="5380273" cy="4351338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299" y="2538396"/>
            <a:ext cx="6917066" cy="2673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799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Bytový dům Lidická</a:t>
            </a:r>
            <a:br>
              <a:rPr lang="cs-CZ" dirty="0" smtClean="0"/>
            </a:br>
            <a:r>
              <a:rPr lang="cs-CZ" sz="2400" dirty="0" smtClean="0"/>
              <a:t>56 bytových jednotek</a:t>
            </a:r>
            <a:endParaRPr lang="cs-CZ" sz="24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084" y="2019868"/>
            <a:ext cx="6160029" cy="4039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814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>
            <a:extLst>
              <a:ext uri="{FF2B5EF4-FFF2-40B4-BE49-F238E27FC236}">
                <a16:creationId xmlns:a16="http://schemas.microsoft.com/office/drawing/2014/main" id="{D125CEEC-F1CB-A315-1132-0F33F7196F5B}"/>
              </a:ext>
            </a:extLst>
          </p:cNvPr>
          <p:cNvSpPr txBox="1"/>
          <p:nvPr/>
        </p:nvSpPr>
        <p:spPr>
          <a:xfrm>
            <a:off x="1260763" y="320456"/>
            <a:ext cx="10044545" cy="62170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b="1" i="0" u="none" strike="noStrike" baseline="0" dirty="0">
                <a:solidFill>
                  <a:srgbClr val="000000"/>
                </a:solidFill>
                <a:latin typeface="Aptos" panose="020B0004020202020204" pitchFamily="34" charset="0"/>
              </a:rPr>
              <a:t>Kyjov </a:t>
            </a:r>
            <a:r>
              <a:rPr lang="cs-CZ" sz="2000" b="0" i="0" u="none" strike="noStrike" baseline="0" dirty="0">
                <a:solidFill>
                  <a:srgbClr val="000000"/>
                </a:solidFill>
                <a:latin typeface="Aptos" panose="020B0004020202020204" pitchFamily="34" charset="0"/>
              </a:rPr>
              <a:t>– </a:t>
            </a:r>
            <a:r>
              <a:rPr lang="cs-CZ" sz="2000" b="0" i="0" u="sng" strike="noStrike" baseline="0" dirty="0">
                <a:solidFill>
                  <a:srgbClr val="000000"/>
                </a:solidFill>
                <a:latin typeface="Aptos" panose="020B0004020202020204" pitchFamily="34" charset="0"/>
              </a:rPr>
              <a:t>koncepce rozvoje města</a:t>
            </a:r>
          </a:p>
          <a:p>
            <a:r>
              <a:rPr lang="cs-CZ" sz="1800" b="0" i="0" strike="noStrike" baseline="0" dirty="0">
                <a:solidFill>
                  <a:srgbClr val="FF0000"/>
                </a:solidFill>
                <a:latin typeface="Aptos" panose="020B0004020202020204" pitchFamily="34" charset="0"/>
              </a:rPr>
              <a:t>                                                                                                                        ….jak má fungující město vypadat?</a:t>
            </a:r>
          </a:p>
          <a:p>
            <a:endParaRPr lang="cs-CZ" dirty="0">
              <a:solidFill>
                <a:srgbClr val="000000"/>
              </a:solidFill>
              <a:latin typeface="Aptos" panose="020B0004020202020204" pitchFamily="34" charset="0"/>
            </a:endParaRPr>
          </a:p>
          <a:p>
            <a:r>
              <a:rPr lang="cs-CZ" dirty="0">
                <a:solidFill>
                  <a:srgbClr val="000000"/>
                </a:solidFill>
                <a:latin typeface="Aptos" panose="020B0004020202020204" pitchFamily="34" charset="0"/>
              </a:rPr>
              <a:t>- živé město, město pro lidi, </a:t>
            </a:r>
            <a:r>
              <a:rPr lang="cs-CZ" dirty="0">
                <a:solidFill>
                  <a:schemeClr val="accent1"/>
                </a:solidFill>
                <a:latin typeface="Aptos" panose="020B0004020202020204" pitchFamily="34" charset="0"/>
              </a:rPr>
              <a:t>město návratů</a:t>
            </a:r>
          </a:p>
          <a:p>
            <a:r>
              <a:rPr lang="cs-CZ" dirty="0">
                <a:solidFill>
                  <a:srgbClr val="000000"/>
                </a:solidFill>
                <a:latin typeface="Aptos" panose="020B0004020202020204" pitchFamily="34" charset="0"/>
              </a:rPr>
              <a:t>- moderní město </a:t>
            </a:r>
            <a:r>
              <a:rPr lang="cs-CZ" sz="1800" b="0" i="0" u="none" strike="noStrike" baseline="0" dirty="0">
                <a:solidFill>
                  <a:srgbClr val="000000"/>
                </a:solidFill>
                <a:latin typeface="Aptos" panose="020B0004020202020204" pitchFamily="34" charset="0"/>
              </a:rPr>
              <a:t>– město krátkých vzdáleností, 15 minutové město </a:t>
            </a:r>
          </a:p>
          <a:p>
            <a:pPr marL="285750" indent="-285750">
              <a:buFontTx/>
              <a:buChar char="-"/>
            </a:pPr>
            <a:r>
              <a:rPr lang="cs-CZ" dirty="0">
                <a:solidFill>
                  <a:srgbClr val="000000"/>
                </a:solidFill>
                <a:latin typeface="Aptos" panose="020B0004020202020204" pitchFamily="34" charset="0"/>
              </a:rPr>
              <a:t>koncepce dopravy, zklidnění dopravy, parkování</a:t>
            </a:r>
          </a:p>
          <a:p>
            <a:pPr marL="285750" indent="-285750">
              <a:buFontTx/>
              <a:buChar char="-"/>
            </a:pPr>
            <a:r>
              <a:rPr lang="cs-CZ" dirty="0">
                <a:solidFill>
                  <a:srgbClr val="000000"/>
                </a:solidFill>
                <a:latin typeface="Aptos" panose="020B0004020202020204" pitchFamily="34" charset="0"/>
              </a:rPr>
              <a:t>pěší a cyklo doprava </a:t>
            </a:r>
          </a:p>
          <a:p>
            <a:r>
              <a:rPr lang="cs-CZ" dirty="0">
                <a:solidFill>
                  <a:srgbClr val="000000"/>
                </a:solidFill>
                <a:latin typeface="Aptos" panose="020B0004020202020204" pitchFamily="34" charset="0"/>
              </a:rPr>
              <a:t>- vytvoření veřejných prostranství</a:t>
            </a:r>
          </a:p>
          <a:p>
            <a:r>
              <a:rPr lang="cs-CZ" sz="1800" b="0" i="0" u="none" strike="noStrike" baseline="0" dirty="0">
                <a:solidFill>
                  <a:srgbClr val="000000"/>
                </a:solidFill>
                <a:latin typeface="Aptos" panose="020B0004020202020204" pitchFamily="34" charset="0"/>
              </a:rPr>
              <a:t>- návaznost a propojení lokalit se středem města </a:t>
            </a:r>
          </a:p>
          <a:p>
            <a:pPr marL="285750" indent="-285750">
              <a:buFontTx/>
              <a:buChar char="-"/>
            </a:pPr>
            <a:endParaRPr lang="cs-CZ" dirty="0">
              <a:solidFill>
                <a:srgbClr val="000000"/>
              </a:solidFill>
              <a:latin typeface="Aptos" panose="020B0004020202020204" pitchFamily="34" charset="0"/>
            </a:endParaRPr>
          </a:p>
          <a:p>
            <a:r>
              <a:rPr lang="cs-CZ" sz="1800" b="0" i="0" u="none" strike="noStrike" baseline="0" dirty="0">
                <a:solidFill>
                  <a:srgbClr val="FF0000"/>
                </a:solidFill>
                <a:latin typeface="Aptos" panose="020B0004020202020204" pitchFamily="34" charset="0"/>
              </a:rPr>
              <a:t>                                                                                                                            ….vytvoření podmínek pro bydlení</a:t>
            </a:r>
          </a:p>
          <a:p>
            <a:pPr marL="285750" indent="-285750">
              <a:buFontTx/>
              <a:buChar char="-"/>
            </a:pPr>
            <a:endParaRPr lang="cs-CZ" dirty="0">
              <a:solidFill>
                <a:srgbClr val="FF0000"/>
              </a:solidFill>
              <a:latin typeface="Aptos" panose="020B00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cs-CZ" sz="1800" b="0" i="0" u="none" strike="noStrike" baseline="0" dirty="0">
                <a:solidFill>
                  <a:srgbClr val="000000"/>
                </a:solidFill>
                <a:latin typeface="Aptos" panose="020B0004020202020204" pitchFamily="34" charset="0"/>
              </a:rPr>
              <a:t>zástavba nových lokalit na okraji města</a:t>
            </a:r>
          </a:p>
          <a:p>
            <a:pPr marL="285750" indent="-285750">
              <a:buFontTx/>
              <a:buChar char="-"/>
            </a:pPr>
            <a:r>
              <a:rPr lang="cs-CZ" sz="1800" b="0" i="0" u="none" strike="noStrike" baseline="0" dirty="0">
                <a:solidFill>
                  <a:srgbClr val="000000"/>
                </a:solidFill>
                <a:latin typeface="Aptos" panose="020B0004020202020204" pitchFamily="34" charset="0"/>
              </a:rPr>
              <a:t>zástavba volných pozemků v intravilánu města</a:t>
            </a:r>
          </a:p>
          <a:p>
            <a:pPr marL="285750" indent="-285750">
              <a:buFontTx/>
              <a:buChar char="-"/>
            </a:pPr>
            <a:r>
              <a:rPr lang="cs-CZ" dirty="0">
                <a:solidFill>
                  <a:srgbClr val="000000"/>
                </a:solidFill>
                <a:latin typeface="Aptos" panose="020B0004020202020204" pitchFamily="34" charset="0"/>
              </a:rPr>
              <a:t>přestavba stávajících brownfieldů</a:t>
            </a:r>
          </a:p>
          <a:p>
            <a:pPr marL="285750" indent="-285750">
              <a:buFontTx/>
              <a:buChar char="-"/>
            </a:pPr>
            <a:r>
              <a:rPr lang="cs-CZ" dirty="0">
                <a:solidFill>
                  <a:srgbClr val="000000"/>
                </a:solidFill>
                <a:latin typeface="Aptos" panose="020B0004020202020204" pitchFamily="34" charset="0"/>
              </a:rPr>
              <a:t>dostavba volných proluk</a:t>
            </a:r>
          </a:p>
          <a:p>
            <a:endParaRPr lang="cs-CZ" sz="1800" b="0" i="0" u="none" strike="noStrike" baseline="0" dirty="0">
              <a:solidFill>
                <a:srgbClr val="000000"/>
              </a:solidFill>
              <a:latin typeface="Aptos" panose="020B0004020202020204" pitchFamily="34" charset="0"/>
            </a:endParaRPr>
          </a:p>
          <a:p>
            <a:endParaRPr lang="cs-CZ" sz="1800" b="0" i="0" u="none" strike="noStrike" baseline="0" dirty="0">
              <a:solidFill>
                <a:srgbClr val="000000"/>
              </a:solidFill>
              <a:latin typeface="Aptos" panose="020B0004020202020204" pitchFamily="34" charset="0"/>
            </a:endParaRPr>
          </a:p>
          <a:p>
            <a:endParaRPr lang="cs-CZ" sz="1800" b="0" i="0" u="none" strike="noStrike" baseline="0" dirty="0">
              <a:solidFill>
                <a:srgbClr val="000000"/>
              </a:solidFill>
              <a:latin typeface="Aptos" panose="020B0004020202020204" pitchFamily="34" charset="0"/>
            </a:endParaRPr>
          </a:p>
          <a:p>
            <a:r>
              <a:rPr lang="cs-CZ" dirty="0">
                <a:solidFill>
                  <a:schemeClr val="accent1"/>
                </a:solidFill>
                <a:latin typeface="Aptos" panose="020B0004020202020204" pitchFamily="34" charset="0"/>
              </a:rPr>
              <a:t>…. pojďme</a:t>
            </a:r>
            <a:r>
              <a:rPr lang="cs-CZ" sz="1800" b="0" i="0" u="none" strike="noStrike" baseline="0" dirty="0">
                <a:solidFill>
                  <a:schemeClr val="accent1"/>
                </a:solidFill>
                <a:latin typeface="Aptos" panose="020B0004020202020204" pitchFamily="34" charset="0"/>
              </a:rPr>
              <a:t> přinést vlastní pohled, jak chci, aby město fungovalo</a:t>
            </a:r>
          </a:p>
          <a:p>
            <a:r>
              <a:rPr lang="cs-CZ" sz="1800" b="0" i="0" u="none" strike="noStrike" baseline="0" dirty="0">
                <a:solidFill>
                  <a:schemeClr val="accent1"/>
                </a:solidFill>
                <a:latin typeface="Aptos" panose="020B0004020202020204" pitchFamily="34" charset="0"/>
              </a:rPr>
              <a:t>…. jak vnímat Kyjov jinak </a:t>
            </a:r>
          </a:p>
          <a:p>
            <a:r>
              <a:rPr lang="cs-CZ" sz="1800" b="0" i="0" u="none" strike="noStrike" baseline="0" dirty="0">
                <a:solidFill>
                  <a:schemeClr val="accent1"/>
                </a:solidFill>
                <a:latin typeface="Aptos" panose="020B0004020202020204" pitchFamily="34" charset="0"/>
              </a:rPr>
              <a:t>….každý prostor má svůj účel, své místo, své propojení, svou multifunkčnost </a:t>
            </a:r>
          </a:p>
        </p:txBody>
      </p:sp>
    </p:spTree>
    <p:extLst>
      <p:ext uri="{BB962C8B-B14F-4D97-AF65-F5344CB8AC3E}">
        <p14:creationId xmlns:p14="http://schemas.microsoft.com/office/powerpoint/2010/main" val="39595081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85203" y="1280841"/>
            <a:ext cx="10058400" cy="1450757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 smtClean="0"/>
              <a:t>Rodinné domy </a:t>
            </a:r>
            <a:r>
              <a:rPr lang="cs-CZ" dirty="0"/>
              <a:t>v </a:t>
            </a:r>
            <a:r>
              <a:rPr lang="cs-CZ" dirty="0" smtClean="0"/>
              <a:t>Nětčicích</a:t>
            </a:r>
            <a:br>
              <a:rPr lang="cs-CZ" dirty="0" smtClean="0"/>
            </a:br>
            <a:r>
              <a:rPr lang="cs-CZ" dirty="0" smtClean="0"/>
              <a:t>ul</a:t>
            </a:r>
            <a:r>
              <a:rPr lang="cs-CZ" dirty="0"/>
              <a:t>. </a:t>
            </a:r>
            <a:r>
              <a:rPr lang="cs-CZ" dirty="0" smtClean="0"/>
              <a:t>Luční – </a:t>
            </a:r>
            <a:r>
              <a:rPr lang="cs-CZ" sz="2700" dirty="0" smtClean="0"/>
              <a:t>45 rodinných domů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/>
            </a:r>
            <a:br>
              <a:rPr lang="cs-CZ" dirty="0" smtClean="0"/>
            </a:br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785" y="2006220"/>
            <a:ext cx="5519048" cy="3894471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1401" y="2006220"/>
            <a:ext cx="5591478" cy="3894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740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Rodinné domy </a:t>
            </a:r>
            <a:r>
              <a:rPr lang="cs-CZ" dirty="0"/>
              <a:t>v </a:t>
            </a:r>
            <a:r>
              <a:rPr lang="cs-CZ" dirty="0" smtClean="0"/>
              <a:t>Nětčicích</a:t>
            </a:r>
            <a:r>
              <a:rPr lang="cs-CZ" dirty="0"/>
              <a:t/>
            </a:r>
            <a:br>
              <a:rPr lang="cs-CZ" dirty="0"/>
            </a:br>
            <a:r>
              <a:rPr lang="cs-CZ" dirty="0"/>
              <a:t>ul. Luční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054" y="2497540"/>
            <a:ext cx="3915671" cy="274320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4204" y="2497540"/>
            <a:ext cx="3880737" cy="2727855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1420" y="2497539"/>
            <a:ext cx="3744513" cy="2727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169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Bytový dům „Afrika“</a:t>
            </a:r>
            <a:br>
              <a:rPr lang="cs-CZ" dirty="0" smtClean="0"/>
            </a:br>
            <a:r>
              <a:rPr lang="cs-CZ" sz="2400" dirty="0" smtClean="0"/>
              <a:t>32 bytových jednotek</a:t>
            </a:r>
            <a:endParaRPr lang="cs-CZ" sz="24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208" y="2156346"/>
            <a:ext cx="5768454" cy="3244756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787" y="2156346"/>
            <a:ext cx="5768455" cy="3244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51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Rodinné domy v Boršově</a:t>
            </a:r>
            <a:br>
              <a:rPr lang="cs-CZ" dirty="0" smtClean="0"/>
            </a:br>
            <a:r>
              <a:rPr lang="cs-CZ" dirty="0" smtClean="0"/>
              <a:t>ul. Severní – </a:t>
            </a:r>
            <a:r>
              <a:rPr lang="cs-CZ" sz="2400" dirty="0" smtClean="0"/>
              <a:t>10 rodinných domů</a:t>
            </a:r>
            <a:endParaRPr lang="cs-CZ" sz="24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450" y="2019868"/>
            <a:ext cx="5669269" cy="4007587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0548" y="2407681"/>
            <a:ext cx="5745708" cy="3231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428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Záměry soukromníků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51579" y="2015732"/>
            <a:ext cx="9603275" cy="4112113"/>
          </a:xfrm>
        </p:spPr>
        <p:txBody>
          <a:bodyPr>
            <a:normAutofit fontScale="85000" lnSpcReduction="10000"/>
          </a:bodyPr>
          <a:lstStyle/>
          <a:p>
            <a:r>
              <a:rPr lang="cs-CZ" b="1" dirty="0" smtClean="0"/>
              <a:t>Bytový dům v Kyjově - ul. Čelakovského </a:t>
            </a:r>
            <a:r>
              <a:rPr lang="cs-CZ" dirty="0" smtClean="0"/>
              <a:t>– předpoklad realizace: </a:t>
            </a:r>
            <a:r>
              <a:rPr lang="cs-CZ" b="1" dirty="0" smtClean="0">
                <a:solidFill>
                  <a:srgbClr val="993300"/>
                </a:solidFill>
              </a:rPr>
              <a:t>r. 2026</a:t>
            </a:r>
          </a:p>
          <a:p>
            <a:r>
              <a:rPr lang="cs-CZ" b="1" dirty="0" smtClean="0"/>
              <a:t>Rodinné domy v Kyjově - ul. Havlíčkova – Javorová </a:t>
            </a:r>
            <a:r>
              <a:rPr lang="cs-CZ" dirty="0" smtClean="0"/>
              <a:t>- předpoklad realizace: </a:t>
            </a:r>
            <a:r>
              <a:rPr lang="cs-CZ" b="1" dirty="0" smtClean="0">
                <a:solidFill>
                  <a:srgbClr val="993300"/>
                </a:solidFill>
              </a:rPr>
              <a:t>r. 2026 - 2027</a:t>
            </a:r>
          </a:p>
          <a:p>
            <a:r>
              <a:rPr lang="cs-CZ" b="1" dirty="0" smtClean="0"/>
              <a:t>Polyfunkční areál „Kyjovské zahrady“ </a:t>
            </a:r>
            <a:r>
              <a:rPr lang="cs-CZ" dirty="0" smtClean="0"/>
              <a:t>– předpoklad realizace: </a:t>
            </a:r>
            <a:r>
              <a:rPr lang="cs-CZ" b="1" dirty="0" smtClean="0">
                <a:solidFill>
                  <a:srgbClr val="993300"/>
                </a:solidFill>
              </a:rPr>
              <a:t>r. 2025 - 2030</a:t>
            </a:r>
          </a:p>
          <a:p>
            <a:r>
              <a:rPr lang="cs-CZ" b="1" dirty="0" smtClean="0"/>
              <a:t>Bytový dům v Kyjově - ul. Lidická </a:t>
            </a:r>
            <a:r>
              <a:rPr lang="cs-CZ" dirty="0" smtClean="0"/>
              <a:t>– předpoklad realizace: </a:t>
            </a:r>
            <a:r>
              <a:rPr lang="cs-CZ" b="1" dirty="0" smtClean="0">
                <a:solidFill>
                  <a:srgbClr val="993300"/>
                </a:solidFill>
              </a:rPr>
              <a:t>r. 2028 - 2030</a:t>
            </a:r>
          </a:p>
          <a:p>
            <a:r>
              <a:rPr lang="cs-CZ" b="1" dirty="0" smtClean="0"/>
              <a:t>Rodinné domy v Nětčicích – ul. Luční </a:t>
            </a:r>
            <a:r>
              <a:rPr lang="cs-CZ" dirty="0" smtClean="0"/>
              <a:t>– předpoklad realizace </a:t>
            </a:r>
            <a:r>
              <a:rPr lang="cs-CZ" b="1" dirty="0" smtClean="0">
                <a:solidFill>
                  <a:srgbClr val="993300"/>
                </a:solidFill>
              </a:rPr>
              <a:t>r. 2029</a:t>
            </a:r>
          </a:p>
          <a:p>
            <a:r>
              <a:rPr lang="cs-CZ" b="1" dirty="0" smtClean="0"/>
              <a:t>Bytový dům „Afrika“ </a:t>
            </a:r>
            <a:r>
              <a:rPr lang="cs-CZ" dirty="0" smtClean="0"/>
              <a:t>– předpoklad realizace: </a:t>
            </a:r>
            <a:r>
              <a:rPr lang="cs-CZ" b="1" dirty="0" smtClean="0">
                <a:solidFill>
                  <a:srgbClr val="993300"/>
                </a:solidFill>
              </a:rPr>
              <a:t>r. 2027 - 2030</a:t>
            </a:r>
          </a:p>
          <a:p>
            <a:r>
              <a:rPr lang="cs-CZ" b="1" dirty="0" smtClean="0"/>
              <a:t>Rodinné domy v Boršově – ul. Severní </a:t>
            </a:r>
            <a:r>
              <a:rPr lang="cs-CZ" dirty="0" smtClean="0"/>
              <a:t>– předpoklad realizace: </a:t>
            </a:r>
            <a:r>
              <a:rPr lang="cs-CZ" b="1" dirty="0" smtClean="0">
                <a:solidFill>
                  <a:srgbClr val="993300"/>
                </a:solidFill>
              </a:rPr>
              <a:t>r. 2025</a:t>
            </a:r>
            <a:endParaRPr lang="cs-CZ" b="1" dirty="0">
              <a:solidFill>
                <a:srgbClr val="99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324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53860" y="1063865"/>
            <a:ext cx="9358223" cy="2205546"/>
          </a:xfrm>
        </p:spPr>
        <p:txBody>
          <a:bodyPr>
            <a:noAutofit/>
          </a:bodyPr>
          <a:lstStyle/>
          <a:p>
            <a:r>
              <a:rPr lang="cs-CZ" sz="8000" b="1" u="sng" dirty="0" smtClean="0"/>
              <a:t>Jak vidí rozvoj Kyjova studenti? </a:t>
            </a:r>
            <a:endParaRPr lang="cs-CZ" sz="8000" b="1" u="sng" dirty="0"/>
          </a:p>
        </p:txBody>
      </p:sp>
    </p:spTree>
    <p:extLst>
      <p:ext uri="{BB962C8B-B14F-4D97-AF65-F5344CB8AC3E}">
        <p14:creationId xmlns:p14="http://schemas.microsoft.com/office/powerpoint/2010/main" val="42001492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12B96EDA-A941-2F71-0247-E6AFA49DA2AA}"/>
              </a:ext>
            </a:extLst>
          </p:cNvPr>
          <p:cNvSpPr txBox="1"/>
          <p:nvPr/>
        </p:nvSpPr>
        <p:spPr>
          <a:xfrm>
            <a:off x="7190509" y="6139935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00150" lvl="2" indent="-285750">
              <a:buFont typeface="Wingdings" panose="05000000000000000000" pitchFamily="2" charset="2"/>
              <a:buChar char="§"/>
            </a:pPr>
            <a:r>
              <a:rPr lang="cs-CZ" sz="2400" dirty="0">
                <a:solidFill>
                  <a:schemeClr val="accent1"/>
                </a:solidFill>
              </a:rPr>
              <a:t>…. JAK TO VIDÍ STUDENTI ?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2BF4F9E3-FF7B-410E-2679-3A045018150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66" y="1034585"/>
            <a:ext cx="3251952" cy="3696741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35FB355A-E3A0-EDE1-2376-B9B086AC1B97}"/>
              </a:ext>
            </a:extLst>
          </p:cNvPr>
          <p:cNvSpPr txBox="1"/>
          <p:nvPr/>
        </p:nvSpPr>
        <p:spPr>
          <a:xfrm>
            <a:off x="599210" y="418006"/>
            <a:ext cx="325195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400" b="1" dirty="0"/>
              <a:t>1.   Lokalita Bukovanská</a:t>
            </a:r>
            <a:endParaRPr lang="cs-CZ" sz="2400" dirty="0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8DEBD69D-44C1-DC69-A4CA-F994D616F07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6173" y="1034585"/>
            <a:ext cx="2726012" cy="3696741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346BF0FE-5912-4FE3-7478-5C8A1D832C4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61"/>
          <a:stretch/>
        </p:blipFill>
        <p:spPr>
          <a:xfrm>
            <a:off x="7315200" y="145632"/>
            <a:ext cx="4386134" cy="5994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5736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7124BFE8-3FB6-D301-2E51-AF18DD5DA33A}"/>
              </a:ext>
            </a:extLst>
          </p:cNvPr>
          <p:cNvSpPr txBox="1"/>
          <p:nvPr/>
        </p:nvSpPr>
        <p:spPr>
          <a:xfrm>
            <a:off x="7190509" y="6167643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00150" lvl="2" indent="-285750">
              <a:buFont typeface="Wingdings" panose="05000000000000000000" pitchFamily="2" charset="2"/>
              <a:buChar char="§"/>
            </a:pPr>
            <a:r>
              <a:rPr lang="cs-CZ" sz="2400" dirty="0">
                <a:solidFill>
                  <a:schemeClr val="accent1"/>
                </a:solidFill>
              </a:rPr>
              <a:t>…. JAK TO VIDÍ STUDENTI ?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7C6D0D3D-C773-C034-7E32-21836541FF3D}"/>
              </a:ext>
            </a:extLst>
          </p:cNvPr>
          <p:cNvSpPr txBox="1"/>
          <p:nvPr/>
        </p:nvSpPr>
        <p:spPr>
          <a:xfrm>
            <a:off x="529544" y="294173"/>
            <a:ext cx="24972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400" b="1" dirty="0"/>
              <a:t>2.   Plocha za KD</a:t>
            </a:r>
            <a:endParaRPr lang="cs-CZ" sz="2400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40DC9F63-DA1D-B992-D24D-B4E5CF6B1D6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75" t="8048" r="7727" b="17777"/>
          <a:stretch/>
        </p:blipFill>
        <p:spPr>
          <a:xfrm>
            <a:off x="966635" y="782690"/>
            <a:ext cx="4522948" cy="2819492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EE6B6969-ACB3-8020-28C6-929F685CC6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3" t="8081" r="7424" b="18181"/>
          <a:stretch/>
        </p:blipFill>
        <p:spPr>
          <a:xfrm>
            <a:off x="1087582" y="3718227"/>
            <a:ext cx="4402001" cy="2680248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171E005F-7FBA-DEDD-DA92-29F44A8C523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417" y="755838"/>
            <a:ext cx="3830927" cy="2873196"/>
          </a:xfrm>
          <a:prstGeom prst="rect">
            <a:avLst/>
          </a:prstGeom>
        </p:spPr>
      </p:pic>
      <p:pic>
        <p:nvPicPr>
          <p:cNvPr id="19" name="Obrázek 18">
            <a:extLst>
              <a:ext uri="{FF2B5EF4-FFF2-40B4-BE49-F238E27FC236}">
                <a16:creationId xmlns:a16="http://schemas.microsoft.com/office/drawing/2014/main" id="{4A8E8AF6-5D61-D9A6-555D-E947033116A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3" t="6701" r="10757" b="24646"/>
          <a:stretch/>
        </p:blipFill>
        <p:spPr>
          <a:xfrm>
            <a:off x="8063346" y="3718227"/>
            <a:ext cx="3543901" cy="2403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72961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28389D49-BEF5-EB8C-8EA5-A5333C7F7985}"/>
              </a:ext>
            </a:extLst>
          </p:cNvPr>
          <p:cNvSpPr txBox="1"/>
          <p:nvPr/>
        </p:nvSpPr>
        <p:spPr>
          <a:xfrm>
            <a:off x="457200" y="293316"/>
            <a:ext cx="22305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400" b="1" dirty="0"/>
              <a:t>3.   Areál Mlýny</a:t>
            </a:r>
            <a:endParaRPr lang="cs-CZ" sz="2400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16577A0C-DFFB-D4F8-0A12-79F3EB2C9F2B}"/>
              </a:ext>
            </a:extLst>
          </p:cNvPr>
          <p:cNvSpPr txBox="1"/>
          <p:nvPr/>
        </p:nvSpPr>
        <p:spPr>
          <a:xfrm>
            <a:off x="7342909" y="6139934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00150" lvl="2" indent="-285750">
              <a:buFont typeface="Wingdings" panose="05000000000000000000" pitchFamily="2" charset="2"/>
              <a:buChar char="§"/>
            </a:pPr>
            <a:r>
              <a:rPr lang="cs-CZ" sz="2400" dirty="0">
                <a:solidFill>
                  <a:schemeClr val="accent1"/>
                </a:solidFill>
              </a:rPr>
              <a:t>…. JAK TO VIDÍ STUDENTI ?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F233E5F2-50DA-F3E8-56F0-0A261B3BB62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35" r="5582" b="4855"/>
          <a:stretch/>
        </p:blipFill>
        <p:spPr>
          <a:xfrm>
            <a:off x="581890" y="1119847"/>
            <a:ext cx="5389419" cy="3934691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CBDA714D-BA1C-2593-134C-C9894F2322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8" t="8670" r="6515" b="6877"/>
          <a:stretch/>
        </p:blipFill>
        <p:spPr>
          <a:xfrm>
            <a:off x="6096000" y="1119847"/>
            <a:ext cx="5976777" cy="4588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27628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F782BFE3-3E06-1E8A-D087-52D7E8558165}"/>
              </a:ext>
            </a:extLst>
          </p:cNvPr>
          <p:cNvSpPr txBox="1"/>
          <p:nvPr/>
        </p:nvSpPr>
        <p:spPr>
          <a:xfrm>
            <a:off x="443346" y="321025"/>
            <a:ext cx="385156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400" b="1" dirty="0"/>
              <a:t>4.   Nerudova/Jungmannova</a:t>
            </a:r>
            <a:endParaRPr lang="cs-CZ" sz="2400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9C032439-F171-50B3-0504-C9F00C3CF0FB}"/>
              </a:ext>
            </a:extLst>
          </p:cNvPr>
          <p:cNvSpPr txBox="1"/>
          <p:nvPr/>
        </p:nvSpPr>
        <p:spPr>
          <a:xfrm>
            <a:off x="7301345" y="5650282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00150" lvl="2" indent="-285750">
              <a:buFont typeface="Wingdings" panose="05000000000000000000" pitchFamily="2" charset="2"/>
              <a:buChar char="§"/>
            </a:pPr>
            <a:r>
              <a:rPr lang="cs-CZ" sz="2400" dirty="0">
                <a:solidFill>
                  <a:schemeClr val="accent1"/>
                </a:solidFill>
              </a:rPr>
              <a:t>…. JAK TO VIDÍ STUDENTI ?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53F516C8-45D5-8689-9297-BEA46529E74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9" t="11413" r="20909" b="13333"/>
          <a:stretch/>
        </p:blipFill>
        <p:spPr>
          <a:xfrm>
            <a:off x="7047107" y="882220"/>
            <a:ext cx="5001491" cy="3964018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2C50595E-49F2-9F33-36FD-0B3130BCDA7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64" t="11413" r="24136" b="13150"/>
          <a:stretch/>
        </p:blipFill>
        <p:spPr>
          <a:xfrm>
            <a:off x="443346" y="947027"/>
            <a:ext cx="3449581" cy="3760574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5B1F2CAE-EE98-2D3D-AA92-973C89E4A94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t="14747" r="30758" b="9865"/>
          <a:stretch/>
        </p:blipFill>
        <p:spPr>
          <a:xfrm>
            <a:off x="4017817" y="2653429"/>
            <a:ext cx="3579015" cy="3322351"/>
          </a:xfrm>
          <a:prstGeom prst="rect">
            <a:avLst/>
          </a:prstGeom>
        </p:spPr>
      </p:pic>
      <p:sp>
        <p:nvSpPr>
          <p:cNvPr id="16" name="TextovéPole 15">
            <a:extLst>
              <a:ext uri="{FF2B5EF4-FFF2-40B4-BE49-F238E27FC236}">
                <a16:creationId xmlns:a16="http://schemas.microsoft.com/office/drawing/2014/main" id="{CC948ADA-1A30-4A8A-43BE-EDE03F44B469}"/>
              </a:ext>
            </a:extLst>
          </p:cNvPr>
          <p:cNvSpPr txBox="1"/>
          <p:nvPr/>
        </p:nvSpPr>
        <p:spPr>
          <a:xfrm>
            <a:off x="5237018" y="6248115"/>
            <a:ext cx="72874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2"/>
            <a:r>
              <a:rPr lang="cs-CZ" sz="1800" dirty="0">
                <a:solidFill>
                  <a:schemeClr val="accent1"/>
                </a:solidFill>
              </a:rPr>
              <a:t>Přijďte na prezentaci a výstavu studentských prací v září 2025</a:t>
            </a:r>
          </a:p>
        </p:txBody>
      </p:sp>
    </p:spTree>
    <p:extLst>
      <p:ext uri="{BB962C8B-B14F-4D97-AF65-F5344CB8AC3E}">
        <p14:creationId xmlns:p14="http://schemas.microsoft.com/office/powerpoint/2010/main" val="10513776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5B6D0DF7-C500-3F3B-5E50-42CFB31B4AA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1" b="10505"/>
          <a:stretch/>
        </p:blipFill>
        <p:spPr>
          <a:xfrm>
            <a:off x="3075709" y="-29590"/>
            <a:ext cx="6040581" cy="6867314"/>
          </a:xfrm>
          <a:prstGeom prst="rect">
            <a:avLst/>
          </a:prstGeom>
        </p:spPr>
      </p:pic>
      <p:sp>
        <p:nvSpPr>
          <p:cNvPr id="6" name="Ovál 5">
            <a:extLst>
              <a:ext uri="{FF2B5EF4-FFF2-40B4-BE49-F238E27FC236}">
                <a16:creationId xmlns:a16="http://schemas.microsoft.com/office/drawing/2014/main" id="{3E2A3DD8-12C7-8745-4C29-D376E52318A3}"/>
              </a:ext>
            </a:extLst>
          </p:cNvPr>
          <p:cNvSpPr/>
          <p:nvPr/>
        </p:nvSpPr>
        <p:spPr>
          <a:xfrm>
            <a:off x="3962400" y="3297382"/>
            <a:ext cx="1316182" cy="1316182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vál 6">
            <a:extLst>
              <a:ext uri="{FF2B5EF4-FFF2-40B4-BE49-F238E27FC236}">
                <a16:creationId xmlns:a16="http://schemas.microsoft.com/office/drawing/2014/main" id="{59B0CA0E-C93C-FA7D-30C0-5F07A8F8C446}"/>
              </a:ext>
            </a:extLst>
          </p:cNvPr>
          <p:cNvSpPr/>
          <p:nvPr/>
        </p:nvSpPr>
        <p:spPr>
          <a:xfrm>
            <a:off x="6165273" y="3851564"/>
            <a:ext cx="498763" cy="501034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vál 7">
            <a:extLst>
              <a:ext uri="{FF2B5EF4-FFF2-40B4-BE49-F238E27FC236}">
                <a16:creationId xmlns:a16="http://schemas.microsoft.com/office/drawing/2014/main" id="{2AA3C60A-BCB7-0FA4-EB8E-14663EC1CEC1}"/>
              </a:ext>
            </a:extLst>
          </p:cNvPr>
          <p:cNvSpPr/>
          <p:nvPr/>
        </p:nvSpPr>
        <p:spPr>
          <a:xfrm>
            <a:off x="5597237" y="3915045"/>
            <a:ext cx="498763" cy="501034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vál 8">
            <a:extLst>
              <a:ext uri="{FF2B5EF4-FFF2-40B4-BE49-F238E27FC236}">
                <a16:creationId xmlns:a16="http://schemas.microsoft.com/office/drawing/2014/main" id="{3880E46F-C11B-B4BC-EDFE-1C8B723519D4}"/>
              </a:ext>
            </a:extLst>
          </p:cNvPr>
          <p:cNvSpPr/>
          <p:nvPr/>
        </p:nvSpPr>
        <p:spPr>
          <a:xfrm>
            <a:off x="5915891" y="895890"/>
            <a:ext cx="498763" cy="501034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Ovál 9">
            <a:extLst>
              <a:ext uri="{FF2B5EF4-FFF2-40B4-BE49-F238E27FC236}">
                <a16:creationId xmlns:a16="http://schemas.microsoft.com/office/drawing/2014/main" id="{1BA9CA9B-3224-8458-5604-819D4F0B2A39}"/>
              </a:ext>
            </a:extLst>
          </p:cNvPr>
          <p:cNvSpPr/>
          <p:nvPr/>
        </p:nvSpPr>
        <p:spPr>
          <a:xfrm>
            <a:off x="6414657" y="3851564"/>
            <a:ext cx="498763" cy="501034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52508899-FE9E-9FF1-63B3-91CC10FAB95B}"/>
              </a:ext>
            </a:extLst>
          </p:cNvPr>
          <p:cNvSpPr txBox="1"/>
          <p:nvPr/>
        </p:nvSpPr>
        <p:spPr>
          <a:xfrm>
            <a:off x="665016" y="3482232"/>
            <a:ext cx="174567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>
                <a:solidFill>
                  <a:srgbClr val="000000"/>
                </a:solidFill>
                <a:latin typeface="Aptos" panose="020B0004020202020204" pitchFamily="34" charset="0"/>
              </a:rPr>
              <a:t>Bukovanská</a:t>
            </a:r>
          </a:p>
        </p:txBody>
      </p:sp>
      <p:cxnSp>
        <p:nvCxnSpPr>
          <p:cNvPr id="15" name="Přímá spojnice se šipkou 14">
            <a:extLst>
              <a:ext uri="{FF2B5EF4-FFF2-40B4-BE49-F238E27FC236}">
                <a16:creationId xmlns:a16="http://schemas.microsoft.com/office/drawing/2014/main" id="{F17A382F-6A15-4C7D-95AB-609DEB4A8B01}"/>
              </a:ext>
            </a:extLst>
          </p:cNvPr>
          <p:cNvCxnSpPr/>
          <p:nvPr/>
        </p:nvCxnSpPr>
        <p:spPr>
          <a:xfrm flipH="1">
            <a:off x="1787236" y="3851564"/>
            <a:ext cx="2175164" cy="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nice se šipkou 15">
            <a:extLst>
              <a:ext uri="{FF2B5EF4-FFF2-40B4-BE49-F238E27FC236}">
                <a16:creationId xmlns:a16="http://schemas.microsoft.com/office/drawing/2014/main" id="{24EEEE4A-3632-1640-C35C-9F084934316E}"/>
              </a:ext>
            </a:extLst>
          </p:cNvPr>
          <p:cNvCxnSpPr>
            <a:cxnSpLocks/>
          </p:cNvCxnSpPr>
          <p:nvPr/>
        </p:nvCxnSpPr>
        <p:spPr>
          <a:xfrm flipH="1">
            <a:off x="1787236" y="4234835"/>
            <a:ext cx="4128655" cy="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3BDDEDBE-1B5E-CEC2-A66E-569F7513058C}"/>
              </a:ext>
            </a:extLst>
          </p:cNvPr>
          <p:cNvSpPr txBox="1"/>
          <p:nvPr/>
        </p:nvSpPr>
        <p:spPr>
          <a:xfrm>
            <a:off x="665016" y="3908118"/>
            <a:ext cx="15655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>
                <a:solidFill>
                  <a:srgbClr val="000000"/>
                </a:solidFill>
                <a:latin typeface="Aptos" panose="020B0004020202020204" pitchFamily="34" charset="0"/>
              </a:rPr>
              <a:t>plocha za KD</a:t>
            </a:r>
          </a:p>
        </p:txBody>
      </p:sp>
      <p:sp>
        <p:nvSpPr>
          <p:cNvPr id="22" name="Ovál 21">
            <a:extLst>
              <a:ext uri="{FF2B5EF4-FFF2-40B4-BE49-F238E27FC236}">
                <a16:creationId xmlns:a16="http://schemas.microsoft.com/office/drawing/2014/main" id="{52358A6F-B608-428B-864E-7A765C2AB642}"/>
              </a:ext>
            </a:extLst>
          </p:cNvPr>
          <p:cNvSpPr/>
          <p:nvPr/>
        </p:nvSpPr>
        <p:spPr>
          <a:xfrm>
            <a:off x="6553201" y="706582"/>
            <a:ext cx="1302326" cy="1233054"/>
          </a:xfrm>
          <a:prstGeom prst="ellipse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3" name="Ovál 22">
            <a:extLst>
              <a:ext uri="{FF2B5EF4-FFF2-40B4-BE49-F238E27FC236}">
                <a16:creationId xmlns:a16="http://schemas.microsoft.com/office/drawing/2014/main" id="{AD8007E7-2C5D-B07A-4DCE-7F0320C6DC9D}"/>
              </a:ext>
            </a:extLst>
          </p:cNvPr>
          <p:cNvSpPr/>
          <p:nvPr/>
        </p:nvSpPr>
        <p:spPr>
          <a:xfrm>
            <a:off x="7703129" y="3482232"/>
            <a:ext cx="498764" cy="501035"/>
          </a:xfrm>
          <a:prstGeom prst="ellipse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4" name="Ovál 23">
            <a:extLst>
              <a:ext uri="{FF2B5EF4-FFF2-40B4-BE49-F238E27FC236}">
                <a16:creationId xmlns:a16="http://schemas.microsoft.com/office/drawing/2014/main" id="{89E3C0B8-BE14-1336-13F1-FE6A2418EABA}"/>
              </a:ext>
            </a:extLst>
          </p:cNvPr>
          <p:cNvSpPr/>
          <p:nvPr/>
        </p:nvSpPr>
        <p:spPr>
          <a:xfrm>
            <a:off x="6373096" y="5045484"/>
            <a:ext cx="1302326" cy="1233054"/>
          </a:xfrm>
          <a:prstGeom prst="ellipse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26" name="Přímá spojnice se šipkou 25">
            <a:extLst>
              <a:ext uri="{FF2B5EF4-FFF2-40B4-BE49-F238E27FC236}">
                <a16:creationId xmlns:a16="http://schemas.microsoft.com/office/drawing/2014/main" id="{421AF44A-9F85-E1A1-11DB-B893221C92E2}"/>
              </a:ext>
            </a:extLst>
          </p:cNvPr>
          <p:cNvCxnSpPr/>
          <p:nvPr/>
        </p:nvCxnSpPr>
        <p:spPr>
          <a:xfrm>
            <a:off x="7675422" y="1396924"/>
            <a:ext cx="2881742" cy="0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Přímá spojnice se šipkou 26">
            <a:extLst>
              <a:ext uri="{FF2B5EF4-FFF2-40B4-BE49-F238E27FC236}">
                <a16:creationId xmlns:a16="http://schemas.microsoft.com/office/drawing/2014/main" id="{CDEAFBBF-E116-E6F3-7793-9FB96F7E0DED}"/>
              </a:ext>
            </a:extLst>
          </p:cNvPr>
          <p:cNvCxnSpPr/>
          <p:nvPr/>
        </p:nvCxnSpPr>
        <p:spPr>
          <a:xfrm>
            <a:off x="7855527" y="3732749"/>
            <a:ext cx="2881742" cy="0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Přímá spojnice se šipkou 27">
            <a:extLst>
              <a:ext uri="{FF2B5EF4-FFF2-40B4-BE49-F238E27FC236}">
                <a16:creationId xmlns:a16="http://schemas.microsoft.com/office/drawing/2014/main" id="{EBC3F62F-84B0-5B07-2AAF-63767E86323A}"/>
              </a:ext>
            </a:extLst>
          </p:cNvPr>
          <p:cNvCxnSpPr>
            <a:cxnSpLocks/>
          </p:cNvCxnSpPr>
          <p:nvPr/>
        </p:nvCxnSpPr>
        <p:spPr>
          <a:xfrm>
            <a:off x="7356771" y="5673480"/>
            <a:ext cx="3200393" cy="6927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ovéPole 29">
            <a:extLst>
              <a:ext uri="{FF2B5EF4-FFF2-40B4-BE49-F238E27FC236}">
                <a16:creationId xmlns:a16="http://schemas.microsoft.com/office/drawing/2014/main" id="{56CEC07A-B20C-2564-5D51-532B89D19767}"/>
              </a:ext>
            </a:extLst>
          </p:cNvPr>
          <p:cNvSpPr txBox="1"/>
          <p:nvPr/>
        </p:nvSpPr>
        <p:spPr>
          <a:xfrm>
            <a:off x="10099961" y="999853"/>
            <a:ext cx="13993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>
                <a:solidFill>
                  <a:srgbClr val="000000"/>
                </a:solidFill>
                <a:latin typeface="Aptos" panose="020B0004020202020204" pitchFamily="34" charset="0"/>
              </a:rPr>
              <a:t>Luční</a:t>
            </a:r>
          </a:p>
        </p:txBody>
      </p:sp>
      <p:sp>
        <p:nvSpPr>
          <p:cNvPr id="32" name="TextovéPole 31">
            <a:extLst>
              <a:ext uri="{FF2B5EF4-FFF2-40B4-BE49-F238E27FC236}">
                <a16:creationId xmlns:a16="http://schemas.microsoft.com/office/drawing/2014/main" id="{3CC14C4E-033A-08C0-EEE4-15F8638E9407}"/>
              </a:ext>
            </a:extLst>
          </p:cNvPr>
          <p:cNvSpPr txBox="1"/>
          <p:nvPr/>
        </p:nvSpPr>
        <p:spPr>
          <a:xfrm>
            <a:off x="10099960" y="5311075"/>
            <a:ext cx="112222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>
                <a:solidFill>
                  <a:srgbClr val="000000"/>
                </a:solidFill>
                <a:latin typeface="Aptos" panose="020B0004020202020204" pitchFamily="34" charset="0"/>
              </a:rPr>
              <a:t>Javorová</a:t>
            </a:r>
          </a:p>
        </p:txBody>
      </p:sp>
      <p:sp>
        <p:nvSpPr>
          <p:cNvPr id="34" name="TextovéPole 33">
            <a:extLst>
              <a:ext uri="{FF2B5EF4-FFF2-40B4-BE49-F238E27FC236}">
                <a16:creationId xmlns:a16="http://schemas.microsoft.com/office/drawing/2014/main" id="{D6DA73A0-7C59-8642-1A5B-CF8BB36AC87C}"/>
              </a:ext>
            </a:extLst>
          </p:cNvPr>
          <p:cNvSpPr txBox="1"/>
          <p:nvPr/>
        </p:nvSpPr>
        <p:spPr>
          <a:xfrm>
            <a:off x="10086099" y="3425212"/>
            <a:ext cx="14962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>
                <a:solidFill>
                  <a:srgbClr val="000000"/>
                </a:solidFill>
                <a:latin typeface="Aptos" panose="020B0004020202020204" pitchFamily="34" charset="0"/>
              </a:rPr>
              <a:t>Brandlova</a:t>
            </a:r>
          </a:p>
        </p:txBody>
      </p:sp>
      <p:sp>
        <p:nvSpPr>
          <p:cNvPr id="35" name="Ovál 34">
            <a:extLst>
              <a:ext uri="{FF2B5EF4-FFF2-40B4-BE49-F238E27FC236}">
                <a16:creationId xmlns:a16="http://schemas.microsoft.com/office/drawing/2014/main" id="{6E49052D-05F1-BEEE-149C-FE760A3DB6C6}"/>
              </a:ext>
            </a:extLst>
          </p:cNvPr>
          <p:cNvSpPr/>
          <p:nvPr/>
        </p:nvSpPr>
        <p:spPr>
          <a:xfrm>
            <a:off x="6761014" y="4238173"/>
            <a:ext cx="568047" cy="501034"/>
          </a:xfrm>
          <a:prstGeom prst="ellipse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36" name="Přímá spojnice se šipkou 35">
            <a:extLst>
              <a:ext uri="{FF2B5EF4-FFF2-40B4-BE49-F238E27FC236}">
                <a16:creationId xmlns:a16="http://schemas.microsoft.com/office/drawing/2014/main" id="{C612CAD3-1BFC-EE02-A0C5-3957B77CD8C3}"/>
              </a:ext>
            </a:extLst>
          </p:cNvPr>
          <p:cNvCxnSpPr>
            <a:cxnSpLocks/>
          </p:cNvCxnSpPr>
          <p:nvPr/>
        </p:nvCxnSpPr>
        <p:spPr>
          <a:xfrm>
            <a:off x="7204364" y="4362036"/>
            <a:ext cx="3595251" cy="0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ovéPole 39">
            <a:extLst>
              <a:ext uri="{FF2B5EF4-FFF2-40B4-BE49-F238E27FC236}">
                <a16:creationId xmlns:a16="http://schemas.microsoft.com/office/drawing/2014/main" id="{5726B1CC-DC23-121D-8198-98F64AEC0400}"/>
              </a:ext>
            </a:extLst>
          </p:cNvPr>
          <p:cNvSpPr txBox="1"/>
          <p:nvPr/>
        </p:nvSpPr>
        <p:spPr>
          <a:xfrm>
            <a:off x="10086099" y="4024633"/>
            <a:ext cx="20781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>
                <a:solidFill>
                  <a:srgbClr val="000000"/>
                </a:solidFill>
                <a:latin typeface="Aptos" panose="020B0004020202020204" pitchFamily="34" charset="0"/>
              </a:rPr>
              <a:t>Kyjovské zahrady</a:t>
            </a:r>
          </a:p>
        </p:txBody>
      </p:sp>
      <p:cxnSp>
        <p:nvCxnSpPr>
          <p:cNvPr id="41" name="Přímá spojnice se šipkou 40">
            <a:extLst>
              <a:ext uri="{FF2B5EF4-FFF2-40B4-BE49-F238E27FC236}">
                <a16:creationId xmlns:a16="http://schemas.microsoft.com/office/drawing/2014/main" id="{4C0781D0-4217-FC3B-12CD-671998C6707C}"/>
              </a:ext>
            </a:extLst>
          </p:cNvPr>
          <p:cNvCxnSpPr>
            <a:cxnSpLocks/>
          </p:cNvCxnSpPr>
          <p:nvPr/>
        </p:nvCxnSpPr>
        <p:spPr>
          <a:xfrm flipH="1">
            <a:off x="1787236" y="4448696"/>
            <a:ext cx="4765965" cy="36656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ovéPole 44">
            <a:extLst>
              <a:ext uri="{FF2B5EF4-FFF2-40B4-BE49-F238E27FC236}">
                <a16:creationId xmlns:a16="http://schemas.microsoft.com/office/drawing/2014/main" id="{72A7486E-9157-043C-7D1A-E64E670288FA}"/>
              </a:ext>
            </a:extLst>
          </p:cNvPr>
          <p:cNvSpPr txBox="1"/>
          <p:nvPr/>
        </p:nvSpPr>
        <p:spPr>
          <a:xfrm>
            <a:off x="692718" y="4196694"/>
            <a:ext cx="15794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>
                <a:solidFill>
                  <a:srgbClr val="000000"/>
                </a:solidFill>
                <a:latin typeface="Aptos" panose="020B0004020202020204" pitchFamily="34" charset="0"/>
              </a:rPr>
              <a:t>Mlékárna</a:t>
            </a:r>
          </a:p>
        </p:txBody>
      </p:sp>
      <p:cxnSp>
        <p:nvCxnSpPr>
          <p:cNvPr id="46" name="Přímá spojnice se šipkou 45">
            <a:extLst>
              <a:ext uri="{FF2B5EF4-FFF2-40B4-BE49-F238E27FC236}">
                <a16:creationId xmlns:a16="http://schemas.microsoft.com/office/drawing/2014/main" id="{014EEB69-F8C0-56AE-2FD5-C1A26DE27792}"/>
              </a:ext>
            </a:extLst>
          </p:cNvPr>
          <p:cNvCxnSpPr>
            <a:cxnSpLocks/>
          </p:cNvCxnSpPr>
          <p:nvPr/>
        </p:nvCxnSpPr>
        <p:spPr>
          <a:xfrm flipH="1">
            <a:off x="2410687" y="1146407"/>
            <a:ext cx="3685313" cy="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ovéPole 47">
            <a:extLst>
              <a:ext uri="{FF2B5EF4-FFF2-40B4-BE49-F238E27FC236}">
                <a16:creationId xmlns:a16="http://schemas.microsoft.com/office/drawing/2014/main" id="{BBCDCB6E-C88D-B9A2-01B5-E9EBFC4CEE7B}"/>
              </a:ext>
            </a:extLst>
          </p:cNvPr>
          <p:cNvSpPr txBox="1"/>
          <p:nvPr/>
        </p:nvSpPr>
        <p:spPr>
          <a:xfrm>
            <a:off x="706579" y="815187"/>
            <a:ext cx="174567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>
                <a:solidFill>
                  <a:srgbClr val="000000"/>
                </a:solidFill>
                <a:latin typeface="Aptos" panose="020B0004020202020204" pitchFamily="34" charset="0"/>
              </a:rPr>
              <a:t>BD Boršov</a:t>
            </a:r>
          </a:p>
        </p:txBody>
      </p:sp>
      <p:sp>
        <p:nvSpPr>
          <p:cNvPr id="50" name="TextovéPole 49">
            <a:extLst>
              <a:ext uri="{FF2B5EF4-FFF2-40B4-BE49-F238E27FC236}">
                <a16:creationId xmlns:a16="http://schemas.microsoft.com/office/drawing/2014/main" id="{DCDC094F-2414-C7BE-581B-958E529C7A6B}"/>
              </a:ext>
            </a:extLst>
          </p:cNvPr>
          <p:cNvSpPr txBox="1"/>
          <p:nvPr/>
        </p:nvSpPr>
        <p:spPr>
          <a:xfrm>
            <a:off x="692718" y="4467625"/>
            <a:ext cx="7897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>
                <a:solidFill>
                  <a:srgbClr val="000000"/>
                </a:solidFill>
                <a:latin typeface="Aptos" panose="020B0004020202020204" pitchFamily="34" charset="0"/>
              </a:rPr>
              <a:t>Fénix</a:t>
            </a:r>
          </a:p>
        </p:txBody>
      </p:sp>
      <p:sp>
        <p:nvSpPr>
          <p:cNvPr id="51" name="Ovál 50">
            <a:extLst>
              <a:ext uri="{FF2B5EF4-FFF2-40B4-BE49-F238E27FC236}">
                <a16:creationId xmlns:a16="http://schemas.microsoft.com/office/drawing/2014/main" id="{C6B79F7F-6377-868C-756F-27BA5BC7D5F7}"/>
              </a:ext>
            </a:extLst>
          </p:cNvPr>
          <p:cNvSpPr/>
          <p:nvPr/>
        </p:nvSpPr>
        <p:spPr>
          <a:xfrm>
            <a:off x="5458693" y="4308582"/>
            <a:ext cx="360213" cy="353540"/>
          </a:xfrm>
          <a:prstGeom prst="ellipse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52" name="Přímá spojnice se šipkou 51">
            <a:extLst>
              <a:ext uri="{FF2B5EF4-FFF2-40B4-BE49-F238E27FC236}">
                <a16:creationId xmlns:a16="http://schemas.microsoft.com/office/drawing/2014/main" id="{FA5FECBC-F10F-8464-285E-DD9B84E9BDBF}"/>
              </a:ext>
            </a:extLst>
          </p:cNvPr>
          <p:cNvCxnSpPr>
            <a:cxnSpLocks/>
          </p:cNvCxnSpPr>
          <p:nvPr/>
        </p:nvCxnSpPr>
        <p:spPr>
          <a:xfrm>
            <a:off x="5624947" y="4646782"/>
            <a:ext cx="4655127" cy="0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ovéPole 54">
            <a:extLst>
              <a:ext uri="{FF2B5EF4-FFF2-40B4-BE49-F238E27FC236}">
                <a16:creationId xmlns:a16="http://schemas.microsoft.com/office/drawing/2014/main" id="{7B79D1CA-1D64-77A2-1EC1-D42967E0123E}"/>
              </a:ext>
            </a:extLst>
          </p:cNvPr>
          <p:cNvSpPr txBox="1"/>
          <p:nvPr/>
        </p:nvSpPr>
        <p:spPr>
          <a:xfrm>
            <a:off x="10086102" y="4624054"/>
            <a:ext cx="20504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>
                <a:solidFill>
                  <a:srgbClr val="000000"/>
                </a:solidFill>
                <a:latin typeface="Aptos" panose="020B0004020202020204" pitchFamily="34" charset="0"/>
              </a:rPr>
              <a:t>Čelakovského</a:t>
            </a:r>
          </a:p>
        </p:txBody>
      </p:sp>
      <p:sp>
        <p:nvSpPr>
          <p:cNvPr id="56" name="Ovál 55">
            <a:extLst>
              <a:ext uri="{FF2B5EF4-FFF2-40B4-BE49-F238E27FC236}">
                <a16:creationId xmlns:a16="http://schemas.microsoft.com/office/drawing/2014/main" id="{DD967E3A-C32D-883A-9EDE-05C583B07E3E}"/>
              </a:ext>
            </a:extLst>
          </p:cNvPr>
          <p:cNvSpPr/>
          <p:nvPr/>
        </p:nvSpPr>
        <p:spPr>
          <a:xfrm>
            <a:off x="6054441" y="2889541"/>
            <a:ext cx="360213" cy="353540"/>
          </a:xfrm>
          <a:prstGeom prst="ellipse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57" name="Přímá spojnice se šipkou 56">
            <a:extLst>
              <a:ext uri="{FF2B5EF4-FFF2-40B4-BE49-F238E27FC236}">
                <a16:creationId xmlns:a16="http://schemas.microsoft.com/office/drawing/2014/main" id="{1D4CBEA3-1C78-79E4-ED8B-05F7B123BA0D}"/>
              </a:ext>
            </a:extLst>
          </p:cNvPr>
          <p:cNvCxnSpPr>
            <a:cxnSpLocks/>
          </p:cNvCxnSpPr>
          <p:nvPr/>
        </p:nvCxnSpPr>
        <p:spPr>
          <a:xfrm>
            <a:off x="6234547" y="3066311"/>
            <a:ext cx="4655127" cy="0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ovéPole 58">
            <a:extLst>
              <a:ext uri="{FF2B5EF4-FFF2-40B4-BE49-F238E27FC236}">
                <a16:creationId xmlns:a16="http://schemas.microsoft.com/office/drawing/2014/main" id="{492182BE-D151-0E69-BDD0-1B132F375CF8}"/>
              </a:ext>
            </a:extLst>
          </p:cNvPr>
          <p:cNvSpPr txBox="1"/>
          <p:nvPr/>
        </p:nvSpPr>
        <p:spPr>
          <a:xfrm>
            <a:off x="10002975" y="2709277"/>
            <a:ext cx="225828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>
                <a:solidFill>
                  <a:srgbClr val="000000"/>
                </a:solidFill>
                <a:latin typeface="Aptos" panose="020B0004020202020204" pitchFamily="34" charset="0"/>
              </a:rPr>
              <a:t>Komenského tř.</a:t>
            </a:r>
          </a:p>
        </p:txBody>
      </p:sp>
      <p:sp>
        <p:nvSpPr>
          <p:cNvPr id="60" name="Ovál 59">
            <a:extLst>
              <a:ext uri="{FF2B5EF4-FFF2-40B4-BE49-F238E27FC236}">
                <a16:creationId xmlns:a16="http://schemas.microsoft.com/office/drawing/2014/main" id="{6A4926AC-E7A8-DB78-F315-16311951C57C}"/>
              </a:ext>
            </a:extLst>
          </p:cNvPr>
          <p:cNvSpPr/>
          <p:nvPr/>
        </p:nvSpPr>
        <p:spPr>
          <a:xfrm>
            <a:off x="7315209" y="3188607"/>
            <a:ext cx="360213" cy="353540"/>
          </a:xfrm>
          <a:prstGeom prst="ellipse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61" name="Přímá spojnice se šipkou 60">
            <a:extLst>
              <a:ext uri="{FF2B5EF4-FFF2-40B4-BE49-F238E27FC236}">
                <a16:creationId xmlns:a16="http://schemas.microsoft.com/office/drawing/2014/main" id="{96C5DE3C-DB40-4B88-0897-75143300E1BC}"/>
              </a:ext>
            </a:extLst>
          </p:cNvPr>
          <p:cNvCxnSpPr/>
          <p:nvPr/>
        </p:nvCxnSpPr>
        <p:spPr>
          <a:xfrm>
            <a:off x="7467601" y="3297382"/>
            <a:ext cx="2881742" cy="0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ovéPole 62">
            <a:extLst>
              <a:ext uri="{FF2B5EF4-FFF2-40B4-BE49-F238E27FC236}">
                <a16:creationId xmlns:a16="http://schemas.microsoft.com/office/drawing/2014/main" id="{5402D06B-F4BA-5D97-5BD6-6269192B9FC7}"/>
              </a:ext>
            </a:extLst>
          </p:cNvPr>
          <p:cNvSpPr txBox="1"/>
          <p:nvPr/>
        </p:nvSpPr>
        <p:spPr>
          <a:xfrm>
            <a:off x="10072248" y="3034735"/>
            <a:ext cx="17699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>
                <a:solidFill>
                  <a:srgbClr val="000000"/>
                </a:solidFill>
                <a:latin typeface="Aptos" panose="020B0004020202020204" pitchFamily="34" charset="0"/>
              </a:rPr>
              <a:t>Afrika</a:t>
            </a:r>
          </a:p>
        </p:txBody>
      </p:sp>
      <p:sp>
        <p:nvSpPr>
          <p:cNvPr id="64" name="Ovál 63">
            <a:extLst>
              <a:ext uri="{FF2B5EF4-FFF2-40B4-BE49-F238E27FC236}">
                <a16:creationId xmlns:a16="http://schemas.microsoft.com/office/drawing/2014/main" id="{D2EF19C2-BE8D-E376-9944-1DD78EF6E051}"/>
              </a:ext>
            </a:extLst>
          </p:cNvPr>
          <p:cNvSpPr/>
          <p:nvPr/>
        </p:nvSpPr>
        <p:spPr>
          <a:xfrm>
            <a:off x="7855527" y="3311768"/>
            <a:ext cx="498763" cy="501034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65" name="Přímá spojnice se šipkou 64">
            <a:extLst>
              <a:ext uri="{FF2B5EF4-FFF2-40B4-BE49-F238E27FC236}">
                <a16:creationId xmlns:a16="http://schemas.microsoft.com/office/drawing/2014/main" id="{1C79FCAB-863F-08B5-8BC2-5498208BAFC2}"/>
              </a:ext>
            </a:extLst>
          </p:cNvPr>
          <p:cNvCxnSpPr>
            <a:cxnSpLocks/>
          </p:cNvCxnSpPr>
          <p:nvPr/>
        </p:nvCxnSpPr>
        <p:spPr>
          <a:xfrm flipH="1">
            <a:off x="1787236" y="3482232"/>
            <a:ext cx="6373091" cy="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ovéPole 67">
            <a:extLst>
              <a:ext uri="{FF2B5EF4-FFF2-40B4-BE49-F238E27FC236}">
                <a16:creationId xmlns:a16="http://schemas.microsoft.com/office/drawing/2014/main" id="{FC244D80-27C9-8539-F94D-7DA9BFF98182}"/>
              </a:ext>
            </a:extLst>
          </p:cNvPr>
          <p:cNvSpPr txBox="1"/>
          <p:nvPr/>
        </p:nvSpPr>
        <p:spPr>
          <a:xfrm>
            <a:off x="665016" y="3105931"/>
            <a:ext cx="368531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>
                <a:solidFill>
                  <a:srgbClr val="000000"/>
                </a:solidFill>
                <a:latin typeface="Aptos" panose="020B0004020202020204" pitchFamily="34" charset="0"/>
              </a:rPr>
              <a:t>návrhová lokalita – U vodojemu</a:t>
            </a:r>
          </a:p>
        </p:txBody>
      </p:sp>
      <p:sp>
        <p:nvSpPr>
          <p:cNvPr id="69" name="Ovál 68">
            <a:extLst>
              <a:ext uri="{FF2B5EF4-FFF2-40B4-BE49-F238E27FC236}">
                <a16:creationId xmlns:a16="http://schemas.microsoft.com/office/drawing/2014/main" id="{6F45A6E3-C9DD-81E9-A439-671FC8EA2CA7}"/>
              </a:ext>
            </a:extLst>
          </p:cNvPr>
          <p:cNvSpPr/>
          <p:nvPr/>
        </p:nvSpPr>
        <p:spPr>
          <a:xfrm>
            <a:off x="6234547" y="4362036"/>
            <a:ext cx="360213" cy="353540"/>
          </a:xfrm>
          <a:prstGeom prst="ellipse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1" name="TextovéPole 70">
            <a:extLst>
              <a:ext uri="{FF2B5EF4-FFF2-40B4-BE49-F238E27FC236}">
                <a16:creationId xmlns:a16="http://schemas.microsoft.com/office/drawing/2014/main" id="{0B36B2E3-1682-2DCB-49BE-BAB9C9BFE96D}"/>
              </a:ext>
            </a:extLst>
          </p:cNvPr>
          <p:cNvSpPr txBox="1"/>
          <p:nvPr/>
        </p:nvSpPr>
        <p:spPr>
          <a:xfrm>
            <a:off x="10072248" y="4324080"/>
            <a:ext cx="24626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>
                <a:solidFill>
                  <a:srgbClr val="000000"/>
                </a:solidFill>
                <a:latin typeface="Aptos" panose="020B0004020202020204" pitchFamily="34" charset="0"/>
              </a:rPr>
              <a:t>nároží Jungmannova</a:t>
            </a:r>
          </a:p>
        </p:txBody>
      </p:sp>
    </p:spTree>
    <p:extLst>
      <p:ext uri="{BB962C8B-B14F-4D97-AF65-F5344CB8AC3E}">
        <p14:creationId xmlns:p14="http://schemas.microsoft.com/office/powerpoint/2010/main" val="241313331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863306" y="2832282"/>
            <a:ext cx="8971472" cy="1161750"/>
          </a:xfrm>
        </p:spPr>
        <p:txBody>
          <a:bodyPr>
            <a:noAutofit/>
          </a:bodyPr>
          <a:lstStyle/>
          <a:p>
            <a:r>
              <a:rPr lang="cs-CZ" sz="8800" b="1" u="sng" dirty="0" smtClean="0"/>
              <a:t>Prostor pro dotazy</a:t>
            </a:r>
            <a:endParaRPr lang="cs-CZ" sz="8800" b="1" u="sng" dirty="0"/>
          </a:p>
        </p:txBody>
      </p:sp>
    </p:spTree>
    <p:extLst>
      <p:ext uri="{BB962C8B-B14F-4D97-AF65-F5344CB8AC3E}">
        <p14:creationId xmlns:p14="http://schemas.microsoft.com/office/powerpoint/2010/main" val="11236765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9"/>
          <p:cNvGrpSpPr/>
          <p:nvPr/>
        </p:nvGrpSpPr>
        <p:grpSpPr>
          <a:xfrm>
            <a:off x="6665220" y="462509"/>
            <a:ext cx="5113139" cy="5486400"/>
            <a:chOff x="0" y="0"/>
            <a:chExt cx="757502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757502" cy="812800"/>
            </a:xfrm>
            <a:custGeom>
              <a:avLst/>
              <a:gdLst/>
              <a:ahLst/>
              <a:cxnLst/>
              <a:rect l="l" t="t" r="r" b="b"/>
              <a:pathLst>
                <a:path w="757502" h="812800">
                  <a:moveTo>
                    <a:pt x="23217" y="0"/>
                  </a:moveTo>
                  <a:lnTo>
                    <a:pt x="734286" y="0"/>
                  </a:lnTo>
                  <a:cubicBezTo>
                    <a:pt x="747108" y="0"/>
                    <a:pt x="757502" y="10394"/>
                    <a:pt x="757502" y="23217"/>
                  </a:cubicBezTo>
                  <a:lnTo>
                    <a:pt x="757502" y="789583"/>
                  </a:lnTo>
                  <a:cubicBezTo>
                    <a:pt x="757502" y="795741"/>
                    <a:pt x="755056" y="801646"/>
                    <a:pt x="750702" y="806000"/>
                  </a:cubicBezTo>
                  <a:cubicBezTo>
                    <a:pt x="746348" y="810354"/>
                    <a:pt x="740443" y="812800"/>
                    <a:pt x="734286" y="812800"/>
                  </a:cubicBezTo>
                  <a:lnTo>
                    <a:pt x="23217" y="812800"/>
                  </a:lnTo>
                  <a:cubicBezTo>
                    <a:pt x="17059" y="812800"/>
                    <a:pt x="11154" y="810354"/>
                    <a:pt x="6800" y="806000"/>
                  </a:cubicBezTo>
                  <a:cubicBezTo>
                    <a:pt x="2446" y="801646"/>
                    <a:pt x="0" y="795741"/>
                    <a:pt x="0" y="789583"/>
                  </a:cubicBezTo>
                  <a:lnTo>
                    <a:pt x="0" y="23217"/>
                  </a:lnTo>
                  <a:cubicBezTo>
                    <a:pt x="0" y="17059"/>
                    <a:pt x="2446" y="11154"/>
                    <a:pt x="6800" y="6800"/>
                  </a:cubicBezTo>
                  <a:cubicBezTo>
                    <a:pt x="11154" y="2446"/>
                    <a:pt x="17059" y="0"/>
                    <a:pt x="23217" y="0"/>
                  </a:cubicBezTo>
                  <a:close/>
                </a:path>
              </a:pathLst>
            </a:custGeom>
            <a:blipFill>
              <a:blip r:embed="rId2"/>
              <a:stretch>
                <a:fillRect l="-47202" r="-29060"/>
              </a:stretch>
            </a:blipFill>
            <a:ln w="38100" cap="rnd">
              <a:solidFill>
                <a:srgbClr val="282A29"/>
              </a:solidFill>
              <a:prstDash val="solid"/>
              <a:round/>
            </a:ln>
          </p:spPr>
        </p:sp>
      </p:grpSp>
      <p:sp>
        <p:nvSpPr>
          <p:cNvPr id="13" name="TextBox 13"/>
          <p:cNvSpPr txBox="1"/>
          <p:nvPr/>
        </p:nvSpPr>
        <p:spPr>
          <a:xfrm>
            <a:off x="675020" y="3602416"/>
            <a:ext cx="5814177" cy="2815970"/>
          </a:xfrm>
          <a:prstGeom prst="rect">
            <a:avLst/>
          </a:prstGeom>
        </p:spPr>
        <p:txBody>
          <a:bodyPr lIns="169333" tIns="169333" rIns="169333" bIns="169333" rtlCol="0" anchor="t"/>
          <a:lstStyle/>
          <a:p>
            <a:pPr marL="285750" indent="-285750">
              <a:lnSpc>
                <a:spcPts val="2333"/>
              </a:lnSpc>
              <a:buFontTx/>
              <a:buChar char="-"/>
            </a:pPr>
            <a:r>
              <a:rPr lang="cs-CZ" sz="1666" b="1" dirty="0" smtClean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Cca 100 bytových jednotek</a:t>
            </a:r>
          </a:p>
          <a:p>
            <a:pPr marL="285750" indent="-285750">
              <a:lnSpc>
                <a:spcPts val="2333"/>
              </a:lnSpc>
              <a:buFontTx/>
              <a:buChar char="-"/>
            </a:pPr>
            <a:r>
              <a:rPr lang="cs-CZ" sz="1666" b="1" dirty="0" smtClean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Letos dopracování studie a projednání s veřejností</a:t>
            </a:r>
          </a:p>
          <a:p>
            <a:pPr marL="285750" indent="-285750">
              <a:lnSpc>
                <a:spcPts val="2333"/>
              </a:lnSpc>
              <a:buFontTx/>
              <a:buChar char="-"/>
            </a:pPr>
            <a:r>
              <a:rPr lang="cs-CZ" sz="1666" b="1" dirty="0" smtClean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V příštím roce projekt pro stavební povolení + založení družstva</a:t>
            </a:r>
          </a:p>
          <a:p>
            <a:pPr marL="285750" indent="-285750">
              <a:lnSpc>
                <a:spcPts val="2333"/>
              </a:lnSpc>
              <a:buFontTx/>
              <a:buChar char="-"/>
            </a:pPr>
            <a:endParaRPr lang="cs-CZ" sz="1666" b="1" dirty="0" smtClean="0">
              <a:solidFill>
                <a:srgbClr val="000000"/>
              </a:solidFill>
              <a:latin typeface="Poppins Bold"/>
              <a:ea typeface="Poppins Bold"/>
              <a:cs typeface="Poppins Bold"/>
              <a:sym typeface="Poppins Bold"/>
            </a:endParaRPr>
          </a:p>
          <a:p>
            <a:pPr marL="285750" indent="-285750">
              <a:lnSpc>
                <a:spcPts val="2333"/>
              </a:lnSpc>
              <a:buFontTx/>
              <a:buChar char="-"/>
            </a:pPr>
            <a:endParaRPr lang="cs-CZ" sz="1666" b="1" dirty="0">
              <a:solidFill>
                <a:srgbClr val="000000"/>
              </a:solidFill>
              <a:latin typeface="Poppins Bold"/>
              <a:ea typeface="Poppins Bold"/>
              <a:cs typeface="Poppins Bold"/>
              <a:sym typeface="Poppins Bold"/>
            </a:endParaRPr>
          </a:p>
          <a:p>
            <a:pPr marL="285750" indent="-285750">
              <a:lnSpc>
                <a:spcPts val="2333"/>
              </a:lnSpc>
              <a:buFontTx/>
              <a:buChar char="-"/>
            </a:pPr>
            <a:endParaRPr lang="en-US" sz="1666" b="1" dirty="0" smtClean="0">
              <a:solidFill>
                <a:srgbClr val="000000"/>
              </a:solidFill>
              <a:latin typeface="Poppins Bold"/>
              <a:ea typeface="Poppins Bold"/>
              <a:cs typeface="Poppins Bold"/>
              <a:sym typeface="Poppins Bold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825823" y="831646"/>
            <a:ext cx="5512570" cy="21929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58"/>
              </a:lnSpc>
            </a:pPr>
            <a:r>
              <a:rPr lang="cs-CZ" sz="5658" dirty="0" smtClean="0">
                <a:solidFill>
                  <a:srgbClr val="2E2E2E"/>
                </a:solidFill>
                <a:latin typeface="Le Petit Cochon"/>
                <a:ea typeface="Le Petit Cochon"/>
                <a:cs typeface="Le Petit Cochon"/>
                <a:sym typeface="Le Petit Cochon"/>
              </a:rPr>
              <a:t>Družstevní bydlení na Mlékárně</a:t>
            </a:r>
            <a:endParaRPr lang="en-US" sz="5658" dirty="0">
              <a:solidFill>
                <a:srgbClr val="2E2E2E"/>
              </a:solidFill>
              <a:latin typeface="Le Petit Cochon"/>
              <a:ea typeface="Le Petit Cochon"/>
              <a:cs typeface="Le Petit Cochon"/>
              <a:sym typeface="Le Petit Cochon"/>
            </a:endParaRPr>
          </a:p>
        </p:txBody>
      </p:sp>
    </p:spTree>
    <p:extLst>
      <p:ext uri="{BB962C8B-B14F-4D97-AF65-F5344CB8AC3E}">
        <p14:creationId xmlns:p14="http://schemas.microsoft.com/office/powerpoint/2010/main" val="621226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622431" y="621103"/>
            <a:ext cx="68838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5400" dirty="0" smtClean="0"/>
              <a:t>Model z pohledu města</a:t>
            </a:r>
            <a:endParaRPr lang="cs-CZ" sz="5400" dirty="0"/>
          </a:p>
        </p:txBody>
      </p:sp>
      <p:sp>
        <p:nvSpPr>
          <p:cNvPr id="3" name="TextovéPole 2"/>
          <p:cNvSpPr txBox="1"/>
          <p:nvPr/>
        </p:nvSpPr>
        <p:spPr>
          <a:xfrm>
            <a:off x="1431985" y="2363637"/>
            <a:ext cx="965295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cs-CZ" b="1" dirty="0" smtClean="0"/>
              <a:t>Založení Družstva</a:t>
            </a:r>
          </a:p>
          <a:p>
            <a:pPr marL="342900" indent="-342900">
              <a:buAutoNum type="arabicPeriod"/>
            </a:pPr>
            <a:r>
              <a:rPr lang="cs-CZ" b="1" dirty="0" smtClean="0"/>
              <a:t>Stanovení předběžného rozpočtu projektu – model financování</a:t>
            </a:r>
          </a:p>
          <a:p>
            <a:pPr marL="342900" indent="-342900">
              <a:buAutoNum type="arabicPeriod"/>
            </a:pPr>
            <a:r>
              <a:rPr lang="cs-CZ" b="1" dirty="0" smtClean="0"/>
              <a:t>Zpracování projektové dokumentace pro provedení stavby – získání stavebního povolení</a:t>
            </a:r>
          </a:p>
          <a:p>
            <a:pPr marL="342900" indent="-342900">
              <a:buAutoNum type="arabicPeriod"/>
            </a:pPr>
            <a:r>
              <a:rPr lang="cs-CZ" b="1" dirty="0" smtClean="0"/>
              <a:t>Výběr zhotovitele</a:t>
            </a:r>
          </a:p>
          <a:p>
            <a:pPr marL="342900" indent="-342900">
              <a:buAutoNum type="arabicPeriod"/>
            </a:pPr>
            <a:r>
              <a:rPr lang="cs-CZ" b="1" dirty="0" smtClean="0"/>
              <a:t>Zajištění financování – bankovní úvěr</a:t>
            </a:r>
          </a:p>
          <a:p>
            <a:pPr marL="342900" indent="-342900">
              <a:buAutoNum type="arabicPeriod"/>
            </a:pPr>
            <a:r>
              <a:rPr lang="cs-CZ" b="1" dirty="0" smtClean="0"/>
              <a:t>Stanovení finálních cen družstevních podílů (bytů)</a:t>
            </a:r>
          </a:p>
          <a:p>
            <a:pPr marL="342900" indent="-342900">
              <a:buAutoNum type="arabicPeriod"/>
            </a:pPr>
            <a:r>
              <a:rPr lang="cs-CZ" b="1" dirty="0" smtClean="0"/>
              <a:t>Nábor členů </a:t>
            </a:r>
          </a:p>
          <a:p>
            <a:pPr marL="342900" indent="-342900">
              <a:buAutoNum type="arabicPeriod"/>
            </a:pPr>
            <a:r>
              <a:rPr lang="cs-CZ" b="1" dirty="0" smtClean="0"/>
              <a:t>Zahájení realizace záměru</a:t>
            </a:r>
          </a:p>
          <a:p>
            <a:pPr marL="342900" indent="-342900">
              <a:buAutoNum type="arabicPeriod"/>
            </a:pPr>
            <a:r>
              <a:rPr lang="cs-CZ" b="1" dirty="0" smtClean="0"/>
              <a:t>Správa družstva</a:t>
            </a:r>
          </a:p>
        </p:txBody>
      </p:sp>
    </p:spTree>
    <p:extLst>
      <p:ext uri="{BB962C8B-B14F-4D97-AF65-F5344CB8AC3E}">
        <p14:creationId xmlns:p14="http://schemas.microsoft.com/office/powerpoint/2010/main" val="11957069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8"/>
          <p:cNvSpPr txBox="1"/>
          <p:nvPr/>
        </p:nvSpPr>
        <p:spPr>
          <a:xfrm>
            <a:off x="1650177" y="46988"/>
            <a:ext cx="8891647" cy="1875536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>
              <a:lnSpc>
                <a:spcPts val="1773"/>
              </a:lnSpc>
              <a:spcBef>
                <a:spcPct val="0"/>
              </a:spcBef>
            </a:pPr>
            <a:endParaRPr sz="1200"/>
          </a:p>
        </p:txBody>
      </p:sp>
      <p:sp>
        <p:nvSpPr>
          <p:cNvPr id="11" name="TextBox 11"/>
          <p:cNvSpPr txBox="1"/>
          <p:nvPr/>
        </p:nvSpPr>
        <p:spPr>
          <a:xfrm>
            <a:off x="1635736" y="1297315"/>
            <a:ext cx="8920527" cy="4748133"/>
          </a:xfrm>
          <a:prstGeom prst="rect">
            <a:avLst/>
          </a:prstGeom>
        </p:spPr>
        <p:txBody>
          <a:bodyPr lIns="169333" tIns="169333" rIns="169333" bIns="169333" rtlCol="0" anchor="t"/>
          <a:lstStyle/>
          <a:p>
            <a:pPr marL="403030" lvl="1" indent="-201515" algn="just">
              <a:lnSpc>
                <a:spcPts val="3023"/>
              </a:lnSpc>
              <a:buAutoNum type="arabicPeriod"/>
            </a:pPr>
            <a:endParaRPr lang="cs-CZ" sz="1866" b="1" dirty="0">
              <a:solidFill>
                <a:srgbClr val="000000"/>
              </a:solidFill>
              <a:latin typeface="Poppins Bold"/>
              <a:ea typeface="Poppins Bold"/>
              <a:cs typeface="Poppins Bold"/>
              <a:sym typeface="Poppins Bold"/>
            </a:endParaRPr>
          </a:p>
          <a:p>
            <a:pPr marL="403030" lvl="1" indent="-201515" algn="just">
              <a:lnSpc>
                <a:spcPts val="3023"/>
              </a:lnSpc>
              <a:buAutoNum type="arabicPeriod"/>
            </a:pPr>
            <a:endParaRPr lang="cs-CZ" sz="1866" b="1" dirty="0">
              <a:solidFill>
                <a:srgbClr val="000000"/>
              </a:solidFill>
              <a:latin typeface="Poppins Bold"/>
              <a:ea typeface="Poppins Bold"/>
              <a:cs typeface="Poppins Bold"/>
              <a:sym typeface="Poppins Bold"/>
            </a:endParaRPr>
          </a:p>
          <a:p>
            <a:pPr marL="544415" lvl="1" indent="-342900" algn="just">
              <a:lnSpc>
                <a:spcPts val="3023"/>
              </a:lnSpc>
              <a:buFont typeface="+mj-lt"/>
              <a:buAutoNum type="arabicPeriod"/>
            </a:pPr>
            <a:r>
              <a:rPr lang="en-US" b="1" dirty="0">
                <a:solidFill>
                  <a:srgbClr val="000000"/>
                </a:solidFill>
                <a:ea typeface="Poppins Bold"/>
                <a:cs typeface="Poppins Bold"/>
                <a:sym typeface="Poppins Bold"/>
              </a:rPr>
              <a:t> </a:t>
            </a:r>
            <a:r>
              <a:rPr lang="cs-CZ" b="1" dirty="0" smtClean="0">
                <a:solidFill>
                  <a:srgbClr val="000000"/>
                </a:solidFill>
                <a:ea typeface="Poppins Bold"/>
                <a:cs typeface="Poppins Bold"/>
                <a:sym typeface="Poppins Bold"/>
              </a:rPr>
              <a:t>Přihlásím se k losování či přímo už o konkrétní byt.</a:t>
            </a:r>
          </a:p>
          <a:p>
            <a:pPr marL="544415" lvl="1" indent="-342900" algn="just">
              <a:lnSpc>
                <a:spcPts val="3023"/>
              </a:lnSpc>
              <a:buFont typeface="+mj-lt"/>
              <a:buAutoNum type="arabicPeriod"/>
            </a:pPr>
            <a:r>
              <a:rPr lang="cs-CZ" b="1" dirty="0" smtClean="0">
                <a:solidFill>
                  <a:srgbClr val="000000"/>
                </a:solidFill>
                <a:ea typeface="Poppins"/>
                <a:cs typeface="Poppins"/>
                <a:sym typeface="Poppins"/>
              </a:rPr>
              <a:t> </a:t>
            </a:r>
            <a:r>
              <a:rPr lang="cs-CZ" b="1" dirty="0" smtClean="0">
                <a:solidFill>
                  <a:srgbClr val="000000"/>
                </a:solidFill>
                <a:ea typeface="Poppins Bold"/>
                <a:cs typeface="Poppins Bold"/>
                <a:sym typeface="Poppins Bold"/>
              </a:rPr>
              <a:t>Po schválení ze strany družstva uhradím rezervační poplatek (nejčastěji okolo 100 000 Kč).</a:t>
            </a:r>
          </a:p>
          <a:p>
            <a:pPr marL="544415" lvl="1" indent="-342900" algn="just">
              <a:lnSpc>
                <a:spcPts val="3023"/>
              </a:lnSpc>
              <a:buFont typeface="+mj-lt"/>
              <a:buAutoNum type="arabicPeriod"/>
            </a:pPr>
            <a:r>
              <a:rPr lang="cs-CZ" b="1" dirty="0" smtClean="0">
                <a:solidFill>
                  <a:srgbClr val="000000"/>
                </a:solidFill>
                <a:ea typeface="Poppins"/>
                <a:cs typeface="Poppins"/>
                <a:sym typeface="Poppins"/>
              </a:rPr>
              <a:t> </a:t>
            </a:r>
            <a:r>
              <a:rPr lang="cs-CZ" b="1" dirty="0" smtClean="0">
                <a:solidFill>
                  <a:srgbClr val="000000"/>
                </a:solidFill>
                <a:ea typeface="Poppins Bold"/>
                <a:cs typeface="Poppins Bold"/>
                <a:sym typeface="Poppins Bold"/>
              </a:rPr>
              <a:t>Při vstupu do družstva zaplatím cenu za podíl, která bývá většinou v hodnotě 25-30% výsledné ceny bytu.</a:t>
            </a:r>
          </a:p>
          <a:p>
            <a:pPr marL="544415" lvl="1" indent="-342900" algn="just">
              <a:lnSpc>
                <a:spcPts val="3023"/>
              </a:lnSpc>
              <a:buFont typeface="+mj-lt"/>
              <a:buAutoNum type="arabicPeriod"/>
            </a:pPr>
            <a:r>
              <a:rPr lang="cs-CZ" b="1" dirty="0" smtClean="0">
                <a:solidFill>
                  <a:srgbClr val="000000"/>
                </a:solidFill>
                <a:ea typeface="Poppins"/>
                <a:cs typeface="Poppins"/>
                <a:sym typeface="Poppins"/>
              </a:rPr>
              <a:t> </a:t>
            </a:r>
            <a:r>
              <a:rPr lang="cs-CZ" b="1" dirty="0" smtClean="0">
                <a:solidFill>
                  <a:srgbClr val="000000"/>
                </a:solidFill>
                <a:ea typeface="Poppins Bold"/>
                <a:cs typeface="Poppins Bold"/>
                <a:sym typeface="Poppins Bold"/>
              </a:rPr>
              <a:t>Zbytek hodnoty splácím ve fixovaných splátkách v rozmezí 25-30 let. </a:t>
            </a:r>
          </a:p>
          <a:p>
            <a:pPr marL="544415" lvl="1" indent="-342900">
              <a:lnSpc>
                <a:spcPts val="3023"/>
              </a:lnSpc>
              <a:buFont typeface="+mj-lt"/>
              <a:buAutoNum type="arabicPeriod"/>
            </a:pPr>
            <a:r>
              <a:rPr lang="cs-CZ" b="1" dirty="0" smtClean="0">
                <a:solidFill>
                  <a:srgbClr val="000000"/>
                </a:solidFill>
                <a:ea typeface="Poppins"/>
                <a:cs typeface="Poppins"/>
                <a:sym typeface="Poppins"/>
              </a:rPr>
              <a:t> </a:t>
            </a:r>
            <a:r>
              <a:rPr lang="cs-CZ" b="1" dirty="0" smtClean="0">
                <a:solidFill>
                  <a:srgbClr val="000000"/>
                </a:solidFill>
                <a:ea typeface="Poppins Bold"/>
                <a:cs typeface="Poppins Bold"/>
                <a:sym typeface="Poppins Bold"/>
              </a:rPr>
              <a:t>Po splacení hodnoty je možnost setrvání v družstvu nebo převodu do soukromého vlastnictví.</a:t>
            </a:r>
            <a:endParaRPr lang="cs-CZ" b="1" dirty="0">
              <a:solidFill>
                <a:srgbClr val="000000"/>
              </a:solidFill>
              <a:ea typeface="Poppins Bold"/>
              <a:cs typeface="Poppins Bold"/>
              <a:sym typeface="Poppins Bold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664616" y="413372"/>
            <a:ext cx="8862768" cy="2423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24"/>
              </a:lnSpc>
            </a:pPr>
            <a:r>
              <a:rPr lang="cs-CZ" sz="6324" dirty="0" smtClean="0">
                <a:solidFill>
                  <a:srgbClr val="2E2E2E"/>
                </a:solidFill>
                <a:latin typeface="Le Petit Cochon"/>
                <a:ea typeface="Le Petit Cochon"/>
                <a:cs typeface="Le Petit Cochon"/>
                <a:sym typeface="Le Petit Cochon"/>
              </a:rPr>
              <a:t>Model z pohledu zájemce o byt</a:t>
            </a:r>
          </a:p>
          <a:p>
            <a:pPr algn="ctr">
              <a:lnSpc>
                <a:spcPts val="6324"/>
              </a:lnSpc>
            </a:pPr>
            <a:endParaRPr lang="en-US" sz="6324" dirty="0">
              <a:solidFill>
                <a:srgbClr val="2E2E2E"/>
              </a:solidFill>
              <a:latin typeface="Le Petit Cochon"/>
              <a:ea typeface="Le Petit Cochon"/>
              <a:cs typeface="Le Petit Cochon"/>
              <a:sym typeface="Le Petit Cochon"/>
            </a:endParaRPr>
          </a:p>
        </p:txBody>
      </p:sp>
    </p:spTree>
    <p:extLst>
      <p:ext uri="{BB962C8B-B14F-4D97-AF65-F5344CB8AC3E}">
        <p14:creationId xmlns:p14="http://schemas.microsoft.com/office/powerpoint/2010/main" val="1944818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b="1" u="sng" dirty="0" smtClean="0"/>
              <a:t>Kyjov – lokalita Bukovanská</a:t>
            </a:r>
            <a:endParaRPr lang="cs-CZ" b="1" u="sng" dirty="0"/>
          </a:p>
        </p:txBody>
      </p:sp>
    </p:spTree>
    <p:extLst>
      <p:ext uri="{BB962C8B-B14F-4D97-AF65-F5344CB8AC3E}">
        <p14:creationId xmlns:p14="http://schemas.microsoft.com/office/powerpoint/2010/main" val="1167236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40532" y="357554"/>
            <a:ext cx="10384668" cy="1225061"/>
          </a:xfrm>
        </p:spPr>
        <p:txBody>
          <a:bodyPr>
            <a:normAutofit/>
          </a:bodyPr>
          <a:lstStyle/>
          <a:p>
            <a:r>
              <a:rPr lang="cs-CZ" dirty="0" smtClean="0"/>
              <a:t>Územní plán – navrhovaná změna č. 3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393" y="1934308"/>
            <a:ext cx="8781641" cy="4025900"/>
          </a:xfrm>
        </p:spPr>
      </p:pic>
    </p:spTree>
    <p:extLst>
      <p:ext uri="{BB962C8B-B14F-4D97-AF65-F5344CB8AC3E}">
        <p14:creationId xmlns:p14="http://schemas.microsoft.com/office/powerpoint/2010/main" val="1751786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Daná lokalita – Bukovanská I.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- Až 500 nových bytů a domů</a:t>
            </a:r>
          </a:p>
          <a:p>
            <a:r>
              <a:rPr lang="cs-CZ" dirty="0" smtClean="0"/>
              <a:t>- V roce 2025 vyhlášení záměru</a:t>
            </a:r>
          </a:p>
          <a:p>
            <a:r>
              <a:rPr lang="cs-CZ" dirty="0" smtClean="0"/>
              <a:t>- Spolupráce s investorem</a:t>
            </a:r>
          </a:p>
          <a:p>
            <a:r>
              <a:rPr lang="cs-CZ" dirty="0" smtClean="0"/>
              <a:t>- Jasné podmínky využití</a:t>
            </a:r>
          </a:p>
          <a:p>
            <a:r>
              <a:rPr lang="cs-CZ" dirty="0" smtClean="0"/>
              <a:t>- Výběr na základě ceny a studie</a:t>
            </a:r>
          </a:p>
          <a:p>
            <a:r>
              <a:rPr lang="cs-CZ" dirty="0"/>
              <a:t>- První etapa realisticky již 2027-2028</a:t>
            </a:r>
          </a:p>
          <a:p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val="1339108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962</TotalTime>
  <Words>728</Words>
  <Application>Microsoft Office PowerPoint</Application>
  <PresentationFormat>Širokoúhlá obrazovka</PresentationFormat>
  <Paragraphs>117</Paragraphs>
  <Slides>30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8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30</vt:i4>
      </vt:variant>
    </vt:vector>
  </HeadingPairs>
  <TitlesOfParts>
    <vt:vector size="39" baseType="lpstr">
      <vt:lpstr>Aptos</vt:lpstr>
      <vt:lpstr>Arial</vt:lpstr>
      <vt:lpstr>Calibri</vt:lpstr>
      <vt:lpstr>Calibri Light</vt:lpstr>
      <vt:lpstr>Le Petit Cochon</vt:lpstr>
      <vt:lpstr>Poppins</vt:lpstr>
      <vt:lpstr>Poppins Bold</vt:lpstr>
      <vt:lpstr>Wingdings</vt:lpstr>
      <vt:lpstr>Motiv Office</vt:lpstr>
      <vt:lpstr>Strategie Rozvoje bydlení v Kyjově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Kyjov – lokalita Bukovanská</vt:lpstr>
      <vt:lpstr>Územní plán – navrhovaná změna č. 3</vt:lpstr>
      <vt:lpstr>Daná lokalita – Bukovanská I.</vt:lpstr>
      <vt:lpstr>Prezentace aplikace PowerPoint</vt:lpstr>
      <vt:lpstr>Dostupné nájemní bydlení města</vt:lpstr>
      <vt:lpstr>Bytový dům v Boršově – 8 bytový jednotek</vt:lpstr>
      <vt:lpstr>Bytový dům „fénix“ – 18 bytových jednotek</vt:lpstr>
      <vt:lpstr>Developerské projekty</vt:lpstr>
      <vt:lpstr>Bytový dům v Kyjově – ul. Čelakovského  6 bytových jednotek</vt:lpstr>
      <vt:lpstr>Rodinné domy v Kyjově – Havlíčkova – Rezidence Javorová 35 rodinných domů </vt:lpstr>
      <vt:lpstr>Polyfunkční areál „Kyjovské zahrady“ </vt:lpstr>
      <vt:lpstr>Polyfunkční areál „Kyjovské zahrady“</vt:lpstr>
      <vt:lpstr>Bytový dům Lidická 56 bytových jednotek</vt:lpstr>
      <vt:lpstr>Rodinné domy v Nětčicích ul. Luční – 45 rodinných domů  </vt:lpstr>
      <vt:lpstr>Rodinné domy v Nětčicích ul. Luční</vt:lpstr>
      <vt:lpstr>Bytový dům „Afrika“ 32 bytových jednotek</vt:lpstr>
      <vt:lpstr>Rodinné domy v Boršově ul. Severní – 10 rodinných domů</vt:lpstr>
      <vt:lpstr>Záměry soukromníků</vt:lpstr>
      <vt:lpstr>Jak vidí rozvoj Kyjova studenti? </vt:lpstr>
      <vt:lpstr>Prezentace aplikace PowerPoint</vt:lpstr>
      <vt:lpstr>Prezentace aplikace PowerPoint</vt:lpstr>
      <vt:lpstr>Prezentace aplikace PowerPoint</vt:lpstr>
      <vt:lpstr>Prezentace aplikace PowerPoint</vt:lpstr>
      <vt:lpstr>Prostor pro dotazy</vt:lpstr>
    </vt:vector>
  </TitlesOfParts>
  <Company>HP Inc.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Bydlení v Kyjově – nová výstavba</dc:title>
  <dc:creator>Pavla Soukopová</dc:creator>
  <cp:lastModifiedBy>Daniel Čmelík</cp:lastModifiedBy>
  <cp:revision>39</cp:revision>
  <cp:lastPrinted>2025-06-25T08:27:52Z</cp:lastPrinted>
  <dcterms:created xsi:type="dcterms:W3CDTF">2025-06-02T06:18:13Z</dcterms:created>
  <dcterms:modified xsi:type="dcterms:W3CDTF">2025-06-25T15:31:58Z</dcterms:modified>
</cp:coreProperties>
</file>