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86" r:id="rId2"/>
    <p:sldId id="639" r:id="rId3"/>
    <p:sldId id="640" r:id="rId4"/>
    <p:sldId id="641" r:id="rId5"/>
    <p:sldId id="642" r:id="rId6"/>
    <p:sldId id="643" r:id="rId7"/>
    <p:sldId id="645" r:id="rId8"/>
    <p:sldId id="646" r:id="rId9"/>
    <p:sldId id="648" r:id="rId10"/>
    <p:sldId id="649" r:id="rId11"/>
    <p:sldId id="650" r:id="rId12"/>
    <p:sldId id="651" r:id="rId13"/>
    <p:sldId id="652" r:id="rId14"/>
    <p:sldId id="653" r:id="rId15"/>
    <p:sldId id="654" r:id="rId16"/>
    <p:sldId id="655" r:id="rId17"/>
    <p:sldId id="656" r:id="rId18"/>
    <p:sldId id="657" r:id="rId19"/>
    <p:sldId id="658" r:id="rId20"/>
    <p:sldId id="667" r:id="rId21"/>
    <p:sldId id="659" r:id="rId22"/>
    <p:sldId id="660" r:id="rId23"/>
    <p:sldId id="661" r:id="rId24"/>
    <p:sldId id="662" r:id="rId25"/>
    <p:sldId id="666" r:id="rId26"/>
    <p:sldId id="664" r:id="rId27"/>
    <p:sldId id="665" r:id="rId28"/>
    <p:sldId id="668" r:id="rId29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2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40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54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65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141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50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0821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1604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38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4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19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50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48195-1EE4-4977-9389-7A394D407333}" type="datetimeFigureOut">
              <a:rPr lang="cs-CZ" smtClean="0"/>
              <a:t>23.08.2024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521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82165" y="539497"/>
            <a:ext cx="9144000" cy="2029968"/>
          </a:xfrm>
        </p:spPr>
        <p:txBody>
          <a:bodyPr>
            <a:normAutofit/>
          </a:bodyPr>
          <a:lstStyle/>
          <a:p>
            <a:r>
              <a:rPr lang="cs-CZ" altLang="cs-CZ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Zastupitelstvo města Kyjova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XIV. 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zasedání – </a:t>
            </a: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září 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b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Prezentace k bodu č. </a:t>
            </a:r>
            <a:r>
              <a:rPr lang="cs-CZ" altLang="cs-CZ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 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Majetkoprávní úkony</a:t>
            </a:r>
            <a:endParaRPr lang="cs-CZ" sz="32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633" y="2694809"/>
            <a:ext cx="44291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708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8382" y="-1"/>
            <a:ext cx="11544842" cy="1656624"/>
          </a:xfrm>
        </p:spPr>
        <p:txBody>
          <a:bodyPr>
            <a:normAutofit fontScale="90000"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I.2. Prodej části p.č. 1323/144 pod přístřeškem garáže U Vodojemu – Roman Ježek 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/>
              <a:t>foto přístavku, který je předmětem prodeje, </a:t>
            </a:r>
            <a:br>
              <a:rPr lang="cs-CZ" sz="2000" b="1" dirty="0" smtClean="0"/>
            </a:br>
            <a:r>
              <a:rPr lang="cs-CZ" sz="2000" b="1" dirty="0" smtClean="0"/>
              <a:t>foto dřevěné boudy, která sloužila jako suchý záchod k posezení ve sklepní části garáže</a:t>
            </a:r>
            <a:br>
              <a:rPr lang="cs-CZ" sz="2000" b="1" dirty="0" smtClean="0"/>
            </a:b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/>
              <a:t> </a:t>
            </a:r>
            <a:r>
              <a:rPr lang="cs-CZ" sz="2000" b="1" dirty="0" smtClean="0"/>
              <a:t>                                                                                                                                                          foto dnes už odstraněné </a:t>
            </a:r>
            <a:r>
              <a:rPr lang="cs-CZ" sz="2000" b="1" dirty="0" err="1" smtClean="0"/>
              <a:t>dř</a:t>
            </a:r>
            <a:r>
              <a:rPr lang="cs-CZ" sz="2000" b="1" dirty="0" smtClean="0"/>
              <a:t>. boudy</a:t>
            </a:r>
            <a:br>
              <a:rPr lang="cs-CZ" sz="2000" b="1" dirty="0" smtClean="0"/>
            </a:br>
            <a:r>
              <a:rPr lang="cs-CZ" sz="2000" b="1" dirty="0"/>
              <a:t/>
            </a:r>
            <a:br>
              <a:rPr lang="cs-CZ" sz="2000" b="1" dirty="0"/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 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076" y="1823061"/>
            <a:ext cx="7806717" cy="497343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723" y="4362061"/>
            <a:ext cx="733425" cy="17145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5384" y="3919612"/>
            <a:ext cx="810838" cy="32921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069" y="1823061"/>
            <a:ext cx="3200677" cy="4676037"/>
          </a:xfrm>
          <a:prstGeom prst="rect">
            <a:avLst/>
          </a:prstGeom>
        </p:spPr>
      </p:pic>
      <p:sp>
        <p:nvSpPr>
          <p:cNvPr id="6" name="Volný tvar 5"/>
          <p:cNvSpPr/>
          <p:nvPr/>
        </p:nvSpPr>
        <p:spPr>
          <a:xfrm>
            <a:off x="10030407" y="4011897"/>
            <a:ext cx="1063690" cy="298364"/>
          </a:xfrm>
          <a:custGeom>
            <a:avLst/>
            <a:gdLst>
              <a:gd name="connsiteX0" fmla="*/ 559837 w 1287624"/>
              <a:gd name="connsiteY0" fmla="*/ 0 h 251927"/>
              <a:gd name="connsiteX1" fmla="*/ 0 w 1287624"/>
              <a:gd name="connsiteY1" fmla="*/ 130629 h 251927"/>
              <a:gd name="connsiteX2" fmla="*/ 718457 w 1287624"/>
              <a:gd name="connsiteY2" fmla="*/ 251927 h 251927"/>
              <a:gd name="connsiteX3" fmla="*/ 1287624 w 1287624"/>
              <a:gd name="connsiteY3" fmla="*/ 65315 h 251927"/>
              <a:gd name="connsiteX4" fmla="*/ 559837 w 1287624"/>
              <a:gd name="connsiteY4" fmla="*/ 0 h 25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624" h="251927">
                <a:moveTo>
                  <a:pt x="559837" y="0"/>
                </a:moveTo>
                <a:lnTo>
                  <a:pt x="0" y="130629"/>
                </a:lnTo>
                <a:lnTo>
                  <a:pt x="718457" y="251927"/>
                </a:lnTo>
                <a:lnTo>
                  <a:pt x="1287624" y="65315"/>
                </a:lnTo>
                <a:lnTo>
                  <a:pt x="559837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1855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5191" y="365125"/>
            <a:ext cx="10954139" cy="1325563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I.2. Prodej části p.č. 1323/144 pod přístřeškem garáže U Vodojemu – Roman Ježek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</a:t>
            </a:r>
            <a:r>
              <a:rPr lang="cs-CZ" sz="2000" b="1" dirty="0" smtClean="0"/>
              <a:t>Sítě TI -                                                                                     ÚP: DP – doprava v klidu</a:t>
            </a:r>
            <a:endParaRPr lang="cs-CZ" sz="2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582" y="1690688"/>
            <a:ext cx="5139678" cy="508333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724" y="1690688"/>
            <a:ext cx="4566238" cy="5083336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 rot="1556139">
            <a:off x="7651996" y="4520835"/>
            <a:ext cx="135192" cy="30612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vál 2"/>
          <p:cNvSpPr/>
          <p:nvPr/>
        </p:nvSpPr>
        <p:spPr>
          <a:xfrm rot="954823">
            <a:off x="1858205" y="3014897"/>
            <a:ext cx="565847" cy="12500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327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7267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I.3. Prodej části pozemku p.č. 607/34 u RD 2345 v ul. K. Čapka – Šohaj Jan a Marie </a:t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</a:t>
            </a:r>
            <a:r>
              <a:rPr lang="cs-CZ" sz="2000" b="1" dirty="0" smtClean="0"/>
              <a:t>situace  - p.č. 607/34                                                           žádost o prodej zaploceného pozemku</a:t>
            </a:r>
            <a:endParaRPr lang="cs-CZ" sz="2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6229" y="1690688"/>
            <a:ext cx="4120668" cy="49031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68" y="1516029"/>
            <a:ext cx="5788075" cy="4828788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2407298" y="4413381"/>
            <a:ext cx="942392" cy="335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205 m2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4068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I.3. Prodej části pozemku p.č. 607/34 u RD 2345 v ul. K. Čapka – Šohaj Jan a Marie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</a:t>
            </a:r>
            <a:r>
              <a:rPr lang="cs-CZ" sz="2000" b="1" dirty="0" smtClean="0"/>
              <a:t>zaměření pozemku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42180" y="1756391"/>
            <a:ext cx="3853542" cy="470987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00" y="1756391"/>
            <a:ext cx="4459084" cy="4638989"/>
          </a:xfrm>
          <a:prstGeom prst="rect">
            <a:avLst/>
          </a:prstGeom>
        </p:spPr>
      </p:pic>
      <p:sp>
        <p:nvSpPr>
          <p:cNvPr id="7" name="Volný tvar 6"/>
          <p:cNvSpPr/>
          <p:nvPr/>
        </p:nvSpPr>
        <p:spPr>
          <a:xfrm>
            <a:off x="2584580" y="4394718"/>
            <a:ext cx="1045028" cy="1287625"/>
          </a:xfrm>
          <a:custGeom>
            <a:avLst/>
            <a:gdLst>
              <a:gd name="connsiteX0" fmla="*/ 587828 w 1045028"/>
              <a:gd name="connsiteY0" fmla="*/ 0 h 1287625"/>
              <a:gd name="connsiteX1" fmla="*/ 1045028 w 1045028"/>
              <a:gd name="connsiteY1" fmla="*/ 1026368 h 1287625"/>
              <a:gd name="connsiteX2" fmla="*/ 363893 w 1045028"/>
              <a:gd name="connsiteY2" fmla="*/ 1287625 h 1287625"/>
              <a:gd name="connsiteX3" fmla="*/ 0 w 1045028"/>
              <a:gd name="connsiteY3" fmla="*/ 177282 h 1287625"/>
              <a:gd name="connsiteX4" fmla="*/ 587828 w 1045028"/>
              <a:gd name="connsiteY4" fmla="*/ 0 h 12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028" h="1287625">
                <a:moveTo>
                  <a:pt x="587828" y="0"/>
                </a:moveTo>
                <a:lnTo>
                  <a:pt x="1045028" y="1026368"/>
                </a:lnTo>
                <a:lnTo>
                  <a:pt x="363893" y="1287625"/>
                </a:lnTo>
                <a:lnTo>
                  <a:pt x="0" y="177282"/>
                </a:lnTo>
                <a:lnTo>
                  <a:pt x="587828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649894" y="4898571"/>
            <a:ext cx="979714" cy="298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205 m2</a:t>
            </a:r>
            <a:endParaRPr lang="cs-CZ" dirty="0"/>
          </a:p>
        </p:txBody>
      </p:sp>
      <p:sp>
        <p:nvSpPr>
          <p:cNvPr id="3" name="Ovál 2"/>
          <p:cNvSpPr/>
          <p:nvPr/>
        </p:nvSpPr>
        <p:spPr>
          <a:xfrm>
            <a:off x="7679095" y="4991877"/>
            <a:ext cx="625151" cy="410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6066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9579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I.3. Prodej části pozemku p.č. 607/34 u RD 2345 v ul. K. Čapka – Šohaj Jan a Marie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/>
              <a:t>        Sítě TI -                                                                                ÚP: ZZ – zeleň zahrad a záhumenků  </a:t>
            </a:r>
            <a:endParaRPr lang="cs-CZ" sz="2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313" y="1690688"/>
            <a:ext cx="4824872" cy="4339612"/>
          </a:xfrm>
          <a:prstGeom prst="rect">
            <a:avLst/>
          </a:prstGeom>
        </p:spPr>
      </p:pic>
      <p:sp>
        <p:nvSpPr>
          <p:cNvPr id="6" name="Volný tvar 5"/>
          <p:cNvSpPr/>
          <p:nvPr/>
        </p:nvSpPr>
        <p:spPr>
          <a:xfrm>
            <a:off x="7977673" y="4254759"/>
            <a:ext cx="970384" cy="1147665"/>
          </a:xfrm>
          <a:custGeom>
            <a:avLst/>
            <a:gdLst>
              <a:gd name="connsiteX0" fmla="*/ 970384 w 970384"/>
              <a:gd name="connsiteY0" fmla="*/ 867747 h 1147665"/>
              <a:gd name="connsiteX1" fmla="*/ 270588 w 970384"/>
              <a:gd name="connsiteY1" fmla="*/ 1147665 h 1147665"/>
              <a:gd name="connsiteX2" fmla="*/ 0 w 970384"/>
              <a:gd name="connsiteY2" fmla="*/ 205274 h 1147665"/>
              <a:gd name="connsiteX3" fmla="*/ 662474 w 970384"/>
              <a:gd name="connsiteY3" fmla="*/ 0 h 1147665"/>
              <a:gd name="connsiteX4" fmla="*/ 970384 w 970384"/>
              <a:gd name="connsiteY4" fmla="*/ 867747 h 114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0384" h="1147665">
                <a:moveTo>
                  <a:pt x="970384" y="867747"/>
                </a:moveTo>
                <a:lnTo>
                  <a:pt x="270588" y="1147665"/>
                </a:lnTo>
                <a:lnTo>
                  <a:pt x="0" y="205274"/>
                </a:lnTo>
                <a:lnTo>
                  <a:pt x="662474" y="0"/>
                </a:lnTo>
                <a:lnTo>
                  <a:pt x="970384" y="867747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0505" y="1684825"/>
            <a:ext cx="5525814" cy="4351338"/>
          </a:xfrm>
          <a:prstGeom prst="rect">
            <a:avLst/>
          </a:prstGeom>
        </p:spPr>
      </p:pic>
      <p:sp>
        <p:nvSpPr>
          <p:cNvPr id="9" name="Volný tvar 8"/>
          <p:cNvSpPr/>
          <p:nvPr/>
        </p:nvSpPr>
        <p:spPr>
          <a:xfrm>
            <a:off x="867747" y="3088432"/>
            <a:ext cx="1996751" cy="2146041"/>
          </a:xfrm>
          <a:custGeom>
            <a:avLst/>
            <a:gdLst>
              <a:gd name="connsiteX0" fmla="*/ 1996751 w 1996751"/>
              <a:gd name="connsiteY0" fmla="*/ 1614196 h 2146041"/>
              <a:gd name="connsiteX1" fmla="*/ 643812 w 1996751"/>
              <a:gd name="connsiteY1" fmla="*/ 2146041 h 2146041"/>
              <a:gd name="connsiteX2" fmla="*/ 0 w 1996751"/>
              <a:gd name="connsiteY2" fmla="*/ 503853 h 2146041"/>
              <a:gd name="connsiteX3" fmla="*/ 1324947 w 1996751"/>
              <a:gd name="connsiteY3" fmla="*/ 0 h 2146041"/>
              <a:gd name="connsiteX4" fmla="*/ 1996751 w 1996751"/>
              <a:gd name="connsiteY4" fmla="*/ 1614196 h 214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6751" h="2146041">
                <a:moveTo>
                  <a:pt x="1996751" y="1614196"/>
                </a:moveTo>
                <a:lnTo>
                  <a:pt x="643812" y="2146041"/>
                </a:lnTo>
                <a:lnTo>
                  <a:pt x="0" y="503853"/>
                </a:lnTo>
                <a:lnTo>
                  <a:pt x="1324947" y="0"/>
                </a:lnTo>
                <a:lnTo>
                  <a:pt x="1996751" y="161419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679509" y="4254759"/>
            <a:ext cx="961053" cy="335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205 m2</a:t>
            </a:r>
            <a:endParaRPr lang="cs-CZ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533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2598" y="0"/>
            <a:ext cx="10515600" cy="1278294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I.3. Prodej části pozemku p.č. 607/34 u RD 2345 v ul. K. Čapka – Šohaj Jan a Marie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/>
              <a:t>        </a:t>
            </a:r>
            <a:r>
              <a:rPr lang="cs-CZ" sz="2000" b="1" dirty="0" smtClean="0"/>
              <a:t>                                             Foto zaploceného pozemku</a:t>
            </a:r>
            <a:endParaRPr lang="cs-CZ" sz="22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598" y="1765777"/>
            <a:ext cx="5761905" cy="376190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686" y="1920238"/>
            <a:ext cx="5761905" cy="4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86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471061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I.4. Prodej </a:t>
            </a:r>
            <a:r>
              <a:rPr lang="cs-CZ" sz="2000" b="1" dirty="0">
                <a:solidFill>
                  <a:srgbClr val="FF0000"/>
                </a:solidFill>
              </a:rPr>
              <a:t>části pozemku p.č. 607/34 u RD </a:t>
            </a:r>
            <a:r>
              <a:rPr lang="cs-CZ" sz="2000" b="1" dirty="0" smtClean="0">
                <a:solidFill>
                  <a:srgbClr val="FF0000"/>
                </a:solidFill>
              </a:rPr>
              <a:t>2346 </a:t>
            </a:r>
            <a:r>
              <a:rPr lang="cs-CZ" sz="2000" b="1" dirty="0">
                <a:solidFill>
                  <a:srgbClr val="FF0000"/>
                </a:solidFill>
              </a:rPr>
              <a:t>v ul. K. Čapka – </a:t>
            </a:r>
            <a:r>
              <a:rPr lang="cs-CZ" sz="2000" b="1" dirty="0" smtClean="0">
                <a:solidFill>
                  <a:srgbClr val="FF0000"/>
                </a:solidFill>
              </a:rPr>
              <a:t>Ing. Michal Šuráň </a:t>
            </a: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249" y="1463603"/>
            <a:ext cx="6951306" cy="4983955"/>
          </a:xfrm>
          <a:prstGeom prst="rect">
            <a:avLst/>
          </a:prstGeom>
        </p:spPr>
      </p:pic>
      <p:sp>
        <p:nvSpPr>
          <p:cNvPr id="5" name="Volný tvar 4"/>
          <p:cNvSpPr/>
          <p:nvPr/>
        </p:nvSpPr>
        <p:spPr>
          <a:xfrm>
            <a:off x="1679510" y="2883159"/>
            <a:ext cx="1287625" cy="1427583"/>
          </a:xfrm>
          <a:custGeom>
            <a:avLst/>
            <a:gdLst>
              <a:gd name="connsiteX0" fmla="*/ 662474 w 1287625"/>
              <a:gd name="connsiteY0" fmla="*/ 0 h 1427583"/>
              <a:gd name="connsiteX1" fmla="*/ 0 w 1287625"/>
              <a:gd name="connsiteY1" fmla="*/ 354563 h 1427583"/>
              <a:gd name="connsiteX2" fmla="*/ 559837 w 1287625"/>
              <a:gd name="connsiteY2" fmla="*/ 1427583 h 1427583"/>
              <a:gd name="connsiteX3" fmla="*/ 1287625 w 1287625"/>
              <a:gd name="connsiteY3" fmla="*/ 1091681 h 1427583"/>
              <a:gd name="connsiteX4" fmla="*/ 662474 w 1287625"/>
              <a:gd name="connsiteY4" fmla="*/ 0 h 1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625" h="1427583">
                <a:moveTo>
                  <a:pt x="662474" y="0"/>
                </a:moveTo>
                <a:lnTo>
                  <a:pt x="0" y="354563"/>
                </a:lnTo>
                <a:lnTo>
                  <a:pt x="559837" y="1427583"/>
                </a:lnTo>
                <a:lnTo>
                  <a:pt x="1287625" y="1091681"/>
                </a:lnTo>
                <a:lnTo>
                  <a:pt x="662474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1926770" y="3596950"/>
            <a:ext cx="961053" cy="307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191 m2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525" y="1471062"/>
            <a:ext cx="4074023" cy="4976496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>
          <a:xfrm>
            <a:off x="8565502" y="4021495"/>
            <a:ext cx="541175" cy="3825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930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I.4. Prodej části pozemku p.č. 607/34 u RD 2346 v ul. K. Čapka – </a:t>
            </a:r>
            <a:r>
              <a:rPr lang="cs-CZ" sz="2000" b="1" dirty="0" smtClean="0">
                <a:solidFill>
                  <a:srgbClr val="FF0000"/>
                </a:solidFill>
              </a:rPr>
              <a:t>Ing. </a:t>
            </a:r>
            <a:r>
              <a:rPr lang="cs-CZ" sz="2000" b="1" dirty="0">
                <a:solidFill>
                  <a:srgbClr val="FF0000"/>
                </a:solidFill>
              </a:rPr>
              <a:t>Michal Šuráň 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/>
              <a:t>   Sítě TI -                                                                          ÚP: </a:t>
            </a:r>
            <a:r>
              <a:rPr lang="cs-CZ" sz="2000" b="1" dirty="0" err="1" smtClean="0"/>
              <a:t>Zz</a:t>
            </a:r>
            <a:r>
              <a:rPr lang="cs-CZ" sz="2000" b="1" dirty="0" smtClean="0"/>
              <a:t> – zeleň zahrad a záhumenků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445" y="1769641"/>
            <a:ext cx="5657873" cy="4731171"/>
          </a:xfrm>
          <a:prstGeom prst="rect">
            <a:avLst/>
          </a:prstGeom>
        </p:spPr>
      </p:pic>
      <p:sp>
        <p:nvSpPr>
          <p:cNvPr id="5" name="Volný tvar 4"/>
          <p:cNvSpPr/>
          <p:nvPr/>
        </p:nvSpPr>
        <p:spPr>
          <a:xfrm>
            <a:off x="1595535" y="3582956"/>
            <a:ext cx="1203649" cy="1380930"/>
          </a:xfrm>
          <a:custGeom>
            <a:avLst/>
            <a:gdLst>
              <a:gd name="connsiteX0" fmla="*/ 774440 w 1203649"/>
              <a:gd name="connsiteY0" fmla="*/ 0 h 1380930"/>
              <a:gd name="connsiteX1" fmla="*/ 1203649 w 1203649"/>
              <a:gd name="connsiteY1" fmla="*/ 1045028 h 1380930"/>
              <a:gd name="connsiteX2" fmla="*/ 410546 w 1203649"/>
              <a:gd name="connsiteY2" fmla="*/ 1380930 h 1380930"/>
              <a:gd name="connsiteX3" fmla="*/ 0 w 1203649"/>
              <a:gd name="connsiteY3" fmla="*/ 251926 h 1380930"/>
              <a:gd name="connsiteX4" fmla="*/ 774440 w 1203649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649" h="1380930">
                <a:moveTo>
                  <a:pt x="774440" y="0"/>
                </a:moveTo>
                <a:lnTo>
                  <a:pt x="1203649" y="1045028"/>
                </a:lnTo>
                <a:lnTo>
                  <a:pt x="410546" y="1380930"/>
                </a:lnTo>
                <a:lnTo>
                  <a:pt x="0" y="251926"/>
                </a:lnTo>
                <a:lnTo>
                  <a:pt x="77444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319" y="1769640"/>
            <a:ext cx="4951225" cy="4731171"/>
          </a:xfrm>
          <a:prstGeom prst="rect">
            <a:avLst/>
          </a:prstGeom>
        </p:spPr>
      </p:pic>
      <p:sp>
        <p:nvSpPr>
          <p:cNvPr id="7" name="Volný tvar 6"/>
          <p:cNvSpPr/>
          <p:nvPr/>
        </p:nvSpPr>
        <p:spPr>
          <a:xfrm>
            <a:off x="7053943" y="3592286"/>
            <a:ext cx="1017037" cy="1184987"/>
          </a:xfrm>
          <a:custGeom>
            <a:avLst/>
            <a:gdLst>
              <a:gd name="connsiteX0" fmla="*/ 615820 w 1017037"/>
              <a:gd name="connsiteY0" fmla="*/ 0 h 1184987"/>
              <a:gd name="connsiteX1" fmla="*/ 1017037 w 1017037"/>
              <a:gd name="connsiteY1" fmla="*/ 905069 h 1184987"/>
              <a:gd name="connsiteX2" fmla="*/ 298579 w 1017037"/>
              <a:gd name="connsiteY2" fmla="*/ 1184987 h 1184987"/>
              <a:gd name="connsiteX3" fmla="*/ 0 w 1017037"/>
              <a:gd name="connsiteY3" fmla="*/ 195943 h 1184987"/>
              <a:gd name="connsiteX4" fmla="*/ 615820 w 1017037"/>
              <a:gd name="connsiteY4" fmla="*/ 0 h 1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7037" h="1184987">
                <a:moveTo>
                  <a:pt x="615820" y="0"/>
                </a:moveTo>
                <a:lnTo>
                  <a:pt x="1017037" y="905069"/>
                </a:lnTo>
                <a:lnTo>
                  <a:pt x="298579" y="1184987"/>
                </a:lnTo>
                <a:lnTo>
                  <a:pt x="0" y="195943"/>
                </a:lnTo>
                <a:lnTo>
                  <a:pt x="61582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0503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72026"/>
          </a:xfrm>
        </p:spPr>
        <p:txBody>
          <a:bodyPr>
            <a:normAutofit fontScale="90000"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I.5.  Dodatek č. 2 ke smlouvě o budoucí kupní smlouvě ze 19.12.2019 na prodej pozemku pro výstavbu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                                                                                                             provozovny  -   </a:t>
            </a:r>
            <a:r>
              <a:rPr lang="cs-CZ" sz="2000" b="1" dirty="0" err="1">
                <a:solidFill>
                  <a:srgbClr val="FF0000"/>
                </a:solidFill>
              </a:rPr>
              <a:t>Metall</a:t>
            </a:r>
            <a:r>
              <a:rPr lang="cs-CZ" sz="2000" b="1" dirty="0">
                <a:solidFill>
                  <a:srgbClr val="FF0000"/>
                </a:solidFill>
              </a:rPr>
              <a:t> Kyjov, s.r.o.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                                     </a:t>
            </a:r>
            <a:r>
              <a:rPr lang="cs-CZ" sz="2000" b="1" dirty="0" smtClean="0"/>
              <a:t>Situace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3201" y="1672027"/>
            <a:ext cx="7610128" cy="5085356"/>
          </a:xfrm>
          <a:prstGeom prst="rect">
            <a:avLst/>
          </a:prstGeom>
        </p:spPr>
      </p:pic>
      <p:sp>
        <p:nvSpPr>
          <p:cNvPr id="5" name="Volný tvar 4"/>
          <p:cNvSpPr/>
          <p:nvPr/>
        </p:nvSpPr>
        <p:spPr>
          <a:xfrm>
            <a:off x="3069771" y="3321698"/>
            <a:ext cx="1483568" cy="746449"/>
          </a:xfrm>
          <a:custGeom>
            <a:avLst/>
            <a:gdLst>
              <a:gd name="connsiteX0" fmla="*/ 1483568 w 1483568"/>
              <a:gd name="connsiteY0" fmla="*/ 214604 h 746449"/>
              <a:gd name="connsiteX1" fmla="*/ 1380931 w 1483568"/>
              <a:gd name="connsiteY1" fmla="*/ 746449 h 746449"/>
              <a:gd name="connsiteX2" fmla="*/ 0 w 1483568"/>
              <a:gd name="connsiteY2" fmla="*/ 457200 h 746449"/>
              <a:gd name="connsiteX3" fmla="*/ 65315 w 1483568"/>
              <a:gd name="connsiteY3" fmla="*/ 242596 h 746449"/>
              <a:gd name="connsiteX4" fmla="*/ 111968 w 1483568"/>
              <a:gd name="connsiteY4" fmla="*/ 0 h 746449"/>
              <a:gd name="connsiteX5" fmla="*/ 1483568 w 1483568"/>
              <a:gd name="connsiteY5" fmla="*/ 214604 h 74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3568" h="746449">
                <a:moveTo>
                  <a:pt x="1483568" y="214604"/>
                </a:moveTo>
                <a:lnTo>
                  <a:pt x="1380931" y="746449"/>
                </a:lnTo>
                <a:lnTo>
                  <a:pt x="0" y="457200"/>
                </a:lnTo>
                <a:lnTo>
                  <a:pt x="65315" y="242596"/>
                </a:lnTo>
                <a:lnTo>
                  <a:pt x="111968" y="0"/>
                </a:lnTo>
                <a:lnTo>
                  <a:pt x="1483568" y="21460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790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pro obsah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185" y="1825625"/>
            <a:ext cx="9461630" cy="435133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I.5.  Dodatek č. 2 ke smlouvě o budoucí kupní smlouvě ze 19.12.2019 na prodej pozemku pro výstavbu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</a:t>
            </a: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   provozovny  </a:t>
            </a:r>
            <a:r>
              <a:rPr lang="cs-CZ" sz="2000" b="1" dirty="0">
                <a:solidFill>
                  <a:srgbClr val="FF0000"/>
                </a:solidFill>
              </a:rPr>
              <a:t>-   </a:t>
            </a:r>
            <a:r>
              <a:rPr lang="cs-CZ" sz="2000" b="1" dirty="0" err="1">
                <a:solidFill>
                  <a:srgbClr val="FF0000"/>
                </a:solidFill>
              </a:rPr>
              <a:t>Metall</a:t>
            </a:r>
            <a:r>
              <a:rPr lang="cs-CZ" sz="2000" b="1" dirty="0">
                <a:solidFill>
                  <a:srgbClr val="FF0000"/>
                </a:solidFill>
              </a:rPr>
              <a:t> Kyjov, s.r.o.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                                       </a:t>
            </a:r>
            <a:r>
              <a:rPr lang="cs-CZ" sz="2000" b="1" dirty="0" smtClean="0"/>
              <a:t>Sítě TI – BP VTL plynovodu</a:t>
            </a:r>
            <a:endParaRPr lang="cs-CZ" sz="2000" b="1" dirty="0"/>
          </a:p>
        </p:txBody>
      </p:sp>
      <p:sp>
        <p:nvSpPr>
          <p:cNvPr id="6" name="Volný tvar 5"/>
          <p:cNvSpPr/>
          <p:nvPr/>
        </p:nvSpPr>
        <p:spPr>
          <a:xfrm>
            <a:off x="3778897" y="3349690"/>
            <a:ext cx="2472613" cy="1314077"/>
          </a:xfrm>
          <a:custGeom>
            <a:avLst/>
            <a:gdLst>
              <a:gd name="connsiteX0" fmla="*/ 2164702 w 2164702"/>
              <a:gd name="connsiteY0" fmla="*/ 494522 h 1231640"/>
              <a:gd name="connsiteX1" fmla="*/ 1959428 w 2164702"/>
              <a:gd name="connsiteY1" fmla="*/ 1231640 h 1231640"/>
              <a:gd name="connsiteX2" fmla="*/ 0 w 2164702"/>
              <a:gd name="connsiteY2" fmla="*/ 615820 h 1231640"/>
              <a:gd name="connsiteX3" fmla="*/ 223935 w 2164702"/>
              <a:gd name="connsiteY3" fmla="*/ 167951 h 1231640"/>
              <a:gd name="connsiteX4" fmla="*/ 242596 w 2164702"/>
              <a:gd name="connsiteY4" fmla="*/ 0 h 1231640"/>
              <a:gd name="connsiteX5" fmla="*/ 2164702 w 2164702"/>
              <a:gd name="connsiteY5" fmla="*/ 494522 h 123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4702" h="1231640">
                <a:moveTo>
                  <a:pt x="2164702" y="494522"/>
                </a:moveTo>
                <a:lnTo>
                  <a:pt x="1959428" y="1231640"/>
                </a:lnTo>
                <a:lnTo>
                  <a:pt x="0" y="615820"/>
                </a:lnTo>
                <a:lnTo>
                  <a:pt x="223935" y="167951"/>
                </a:lnTo>
                <a:lnTo>
                  <a:pt x="242596" y="0"/>
                </a:lnTo>
                <a:lnTo>
                  <a:pt x="2164702" y="494522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ový bublinový popisek 3"/>
          <p:cNvSpPr/>
          <p:nvPr/>
        </p:nvSpPr>
        <p:spPr>
          <a:xfrm>
            <a:off x="1446245" y="2864498"/>
            <a:ext cx="1240973" cy="289249"/>
          </a:xfrm>
          <a:prstGeom prst="wedgeRectCallout">
            <a:avLst>
              <a:gd name="adj1" fmla="val 134805"/>
              <a:gd name="adj2" fmla="val 27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>
                <a:solidFill>
                  <a:schemeClr val="tx1"/>
                </a:solidFill>
              </a:rPr>
              <a:t>VTL plynovod</a:t>
            </a:r>
          </a:p>
        </p:txBody>
      </p:sp>
      <p:sp>
        <p:nvSpPr>
          <p:cNvPr id="5" name="Obdélníkový bublinový popisek 4"/>
          <p:cNvSpPr/>
          <p:nvPr/>
        </p:nvSpPr>
        <p:spPr>
          <a:xfrm>
            <a:off x="1446245" y="3862873"/>
            <a:ext cx="1455575" cy="345233"/>
          </a:xfrm>
          <a:prstGeom prst="wedgeRectCallout">
            <a:avLst>
              <a:gd name="adj1" fmla="val 106643"/>
              <a:gd name="adj2" fmla="val -2422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>
                <a:solidFill>
                  <a:schemeClr val="tx1"/>
                </a:solidFill>
              </a:rPr>
              <a:t>ochranné pásmo VTL plynovodu</a:t>
            </a:r>
            <a:endParaRPr lang="cs-CZ" sz="1200" b="1" dirty="0">
              <a:solidFill>
                <a:schemeClr val="tx1"/>
              </a:solidFill>
            </a:endParaRPr>
          </a:p>
        </p:txBody>
      </p:sp>
      <p:sp>
        <p:nvSpPr>
          <p:cNvPr id="7" name="Obdélníkový bublinový popisek 6"/>
          <p:cNvSpPr/>
          <p:nvPr/>
        </p:nvSpPr>
        <p:spPr>
          <a:xfrm>
            <a:off x="1623527" y="4663767"/>
            <a:ext cx="2155370" cy="365433"/>
          </a:xfrm>
          <a:prstGeom prst="wedgeRectCallout">
            <a:avLst>
              <a:gd name="adj1" fmla="val 37609"/>
              <a:gd name="adj2" fmla="val -35350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>
                <a:solidFill>
                  <a:schemeClr val="tx1"/>
                </a:solidFill>
              </a:rPr>
              <a:t>bezpečnostní pásmo VTL plynovodu</a:t>
            </a:r>
            <a:endParaRPr lang="cs-CZ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762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581"/>
          </a:xfrm>
        </p:spPr>
        <p:txBody>
          <a:bodyPr/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I.1</a:t>
            </a:r>
            <a:r>
              <a:rPr lang="cs-CZ" sz="2000" b="1" dirty="0">
                <a:solidFill>
                  <a:srgbClr val="FF0000"/>
                </a:solidFill>
              </a:rPr>
              <a:t>. Prodej pozemku pro stavbu </a:t>
            </a:r>
            <a:r>
              <a:rPr lang="cs-CZ" sz="2000" b="1" dirty="0" smtClean="0">
                <a:solidFill>
                  <a:srgbClr val="FF0000"/>
                </a:solidFill>
              </a:rPr>
              <a:t>garáže</a:t>
            </a:r>
            <a:r>
              <a:rPr lang="cs-CZ" sz="2000" b="1" dirty="0">
                <a:solidFill>
                  <a:srgbClr val="FF0000"/>
                </a:solidFill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v ul. Tyršova – </a:t>
            </a:r>
            <a:r>
              <a:rPr lang="cs-CZ" sz="2000" b="1" dirty="0">
                <a:solidFill>
                  <a:srgbClr val="FF0000"/>
                </a:solidFill>
              </a:rPr>
              <a:t>Radek </a:t>
            </a:r>
            <a:r>
              <a:rPr lang="cs-CZ" sz="2000" b="1" dirty="0" err="1">
                <a:solidFill>
                  <a:srgbClr val="FF0000"/>
                </a:solidFill>
              </a:rPr>
              <a:t>Běhůnek</a:t>
            </a:r>
            <a:r>
              <a:rPr lang="cs-CZ" sz="2000" b="1" dirty="0">
                <a:solidFill>
                  <a:srgbClr val="FF0000"/>
                </a:solidFill>
              </a:rPr>
              <a:t> (dokončení)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4969" y="1129004"/>
            <a:ext cx="4874540" cy="526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63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I.5.  Dodatek č. 2 ke smlouvě o budoucí kupní smlouvě ze 19.12.2019 na prodej pozemku pro výstavbu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                                                                                                             provozovny  -   </a:t>
            </a:r>
            <a:r>
              <a:rPr lang="cs-CZ" sz="2000" b="1" dirty="0" err="1">
                <a:solidFill>
                  <a:srgbClr val="FF0000"/>
                </a:solidFill>
              </a:rPr>
              <a:t>Metall</a:t>
            </a:r>
            <a:r>
              <a:rPr lang="cs-CZ" sz="2000" b="1" dirty="0">
                <a:solidFill>
                  <a:srgbClr val="FF0000"/>
                </a:solidFill>
              </a:rPr>
              <a:t> Kyjov, s.r.o.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/>
              <a:t>          ÚP: VS – výrobní smíšená</a:t>
            </a:r>
            <a:br>
              <a:rPr lang="cs-CZ" sz="2000" b="1" dirty="0" smtClean="0"/>
            </a:br>
            <a:r>
              <a:rPr lang="cs-CZ" sz="2000" b="1" dirty="0"/>
              <a:t> </a:t>
            </a:r>
            <a:r>
              <a:rPr lang="cs-CZ" sz="2000" b="1" dirty="0" smtClean="0"/>
              <a:t>                      - částečně zasahuje BP VTL plynovodu</a:t>
            </a:r>
            <a:br>
              <a:rPr lang="cs-CZ" sz="2000" b="1" dirty="0" smtClean="0"/>
            </a:br>
            <a:r>
              <a:rPr lang="cs-CZ" sz="2000" b="1" dirty="0"/>
              <a:t> </a:t>
            </a:r>
            <a:r>
              <a:rPr lang="cs-CZ" sz="2000" b="1" dirty="0" smtClean="0"/>
              <a:t>                      -  částečně v území s archeologickými nálezy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9376" y="1690689"/>
            <a:ext cx="8565130" cy="5052392"/>
          </a:xfrm>
          <a:prstGeom prst="rect">
            <a:avLst/>
          </a:prstGeom>
        </p:spPr>
      </p:pic>
      <p:sp>
        <p:nvSpPr>
          <p:cNvPr id="5" name="Volný tvar 4"/>
          <p:cNvSpPr/>
          <p:nvPr/>
        </p:nvSpPr>
        <p:spPr>
          <a:xfrm>
            <a:off x="3648269" y="3797559"/>
            <a:ext cx="2575249" cy="1455576"/>
          </a:xfrm>
          <a:custGeom>
            <a:avLst/>
            <a:gdLst>
              <a:gd name="connsiteX0" fmla="*/ 2575249 w 2575249"/>
              <a:gd name="connsiteY0" fmla="*/ 587829 h 1455576"/>
              <a:gd name="connsiteX1" fmla="*/ 2323323 w 2575249"/>
              <a:gd name="connsiteY1" fmla="*/ 1455576 h 1455576"/>
              <a:gd name="connsiteX2" fmla="*/ 0 w 2575249"/>
              <a:gd name="connsiteY2" fmla="*/ 737119 h 1455576"/>
              <a:gd name="connsiteX3" fmla="*/ 298580 w 2575249"/>
              <a:gd name="connsiteY3" fmla="*/ 0 h 1455576"/>
              <a:gd name="connsiteX4" fmla="*/ 2575249 w 2575249"/>
              <a:gd name="connsiteY4" fmla="*/ 587829 h 145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5249" h="1455576">
                <a:moveTo>
                  <a:pt x="2575249" y="587829"/>
                </a:moveTo>
                <a:lnTo>
                  <a:pt x="2323323" y="1455576"/>
                </a:lnTo>
                <a:lnTo>
                  <a:pt x="0" y="737119"/>
                </a:lnTo>
                <a:lnTo>
                  <a:pt x="298580" y="0"/>
                </a:lnTo>
                <a:lnTo>
                  <a:pt x="2575249" y="587829"/>
                </a:lnTo>
                <a:close/>
              </a:path>
            </a:pathLst>
          </a:cu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458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5645" y="-5614"/>
            <a:ext cx="11319588" cy="1349222"/>
          </a:xfrm>
        </p:spPr>
        <p:txBody>
          <a:bodyPr>
            <a:normAutofit fontScale="90000"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I.5.  Dodatek č. 2 ke smlouvě o budoucí kupní smlouvě ze 19.12.2019 na prodej pozemku pro výstavbu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</a:t>
            </a: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                                     provozovny  -  </a:t>
            </a:r>
            <a:r>
              <a:rPr lang="cs-CZ" sz="2000" b="1" dirty="0" err="1">
                <a:solidFill>
                  <a:srgbClr val="FF0000"/>
                </a:solidFill>
              </a:rPr>
              <a:t>Metall</a:t>
            </a:r>
            <a:r>
              <a:rPr lang="cs-CZ" sz="2000" b="1" dirty="0">
                <a:solidFill>
                  <a:srgbClr val="FF0000"/>
                </a:solidFill>
              </a:rPr>
              <a:t> Kyjov, s.r.o</a:t>
            </a:r>
            <a:r>
              <a:rPr lang="cs-CZ" sz="2000" b="1" dirty="0" smtClean="0">
                <a:solidFill>
                  <a:srgbClr val="FF0000"/>
                </a:solidFill>
              </a:rPr>
              <a:t>.           </a:t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  </a:t>
            </a:r>
            <a:r>
              <a:rPr lang="cs-CZ" sz="2000" b="1" dirty="0" smtClean="0"/>
              <a:t>žádost o prodloužení lhůt                                                                             přehled lhůt</a:t>
            </a:r>
            <a:r>
              <a:rPr lang="cs-CZ" sz="2000" b="1" dirty="0"/>
              <a:t/>
            </a:r>
            <a:br>
              <a:rPr lang="cs-CZ" sz="2000" b="1" dirty="0"/>
            </a:b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82" t="17112" r="3134" b="26887"/>
          <a:stretch/>
        </p:blipFill>
        <p:spPr>
          <a:xfrm>
            <a:off x="111967" y="997357"/>
            <a:ext cx="5206482" cy="4331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/>
          <a:srcRect l="19961" t="3135" r="8209" b="1929"/>
          <a:stretch/>
        </p:blipFill>
        <p:spPr>
          <a:xfrm rot="16200000">
            <a:off x="7102699" y="1259835"/>
            <a:ext cx="1788903" cy="81379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52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6984" y="0"/>
            <a:ext cx="10515600" cy="1690688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I.5.  Dodatek č. 2 ke smlouvě o budoucí kupní smlouvě ze 19.12.2019 na prodej pozemku pro výstavbu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                                                                                                             provozovny  -   </a:t>
            </a:r>
            <a:r>
              <a:rPr lang="cs-CZ" sz="2000" b="1" dirty="0" err="1">
                <a:solidFill>
                  <a:srgbClr val="FF0000"/>
                </a:solidFill>
              </a:rPr>
              <a:t>Metall</a:t>
            </a:r>
            <a:r>
              <a:rPr lang="cs-CZ" sz="2000" b="1" dirty="0">
                <a:solidFill>
                  <a:srgbClr val="FF0000"/>
                </a:solidFill>
              </a:rPr>
              <a:t> Kyjov, s.r.o.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</a:t>
            </a:r>
            <a:r>
              <a:rPr lang="cs-CZ" sz="2000" b="1" dirty="0" smtClean="0">
                <a:solidFill>
                  <a:srgbClr val="FF0000"/>
                </a:solidFill>
              </a:rPr>
              <a:t>                 </a:t>
            </a:r>
            <a:r>
              <a:rPr lang="cs-CZ" sz="2000" b="1" dirty="0" smtClean="0"/>
              <a:t>Foto předmětných pozemků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2053" y="1690688"/>
            <a:ext cx="8526388" cy="508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4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4314" y="0"/>
            <a:ext cx="10515600" cy="1371599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II.1. </a:t>
            </a:r>
            <a:r>
              <a:rPr lang="cs-CZ" sz="2000" b="1" dirty="0" smtClean="0">
                <a:solidFill>
                  <a:srgbClr val="FF0000"/>
                </a:solidFill>
              </a:rPr>
              <a:t> a II.2.   </a:t>
            </a:r>
            <a:r>
              <a:rPr lang="cs-CZ" sz="2000" b="1" dirty="0">
                <a:solidFill>
                  <a:srgbClr val="FF0000"/>
                </a:solidFill>
              </a:rPr>
              <a:t>Koupě </a:t>
            </a:r>
            <a:r>
              <a:rPr lang="cs-CZ" sz="2000" b="1" dirty="0" smtClean="0">
                <a:solidFill>
                  <a:srgbClr val="FF0000"/>
                </a:solidFill>
              </a:rPr>
              <a:t>pozemků </a:t>
            </a:r>
            <a:r>
              <a:rPr lang="cs-CZ" sz="2000" b="1" dirty="0">
                <a:solidFill>
                  <a:srgbClr val="FF0000"/>
                </a:solidFill>
              </a:rPr>
              <a:t>pod novým chodníkem ul. Brandlova – manželé </a:t>
            </a:r>
            <a:r>
              <a:rPr lang="cs-CZ" sz="2000" b="1" dirty="0" smtClean="0">
                <a:solidFill>
                  <a:srgbClr val="FF0000"/>
                </a:solidFill>
              </a:rPr>
              <a:t>Novotní a Ing. M. </a:t>
            </a:r>
            <a:r>
              <a:rPr lang="cs-CZ" sz="2000" b="1" dirty="0" err="1" smtClean="0">
                <a:solidFill>
                  <a:srgbClr val="FF0000"/>
                </a:solidFill>
              </a:rPr>
              <a:t>Běťák</a:t>
            </a:r>
            <a:r>
              <a:rPr lang="cs-CZ" sz="2000" b="1" dirty="0" smtClean="0">
                <a:solidFill>
                  <a:srgbClr val="FF0000"/>
                </a:solidFill>
              </a:rPr>
              <a:t> </a:t>
            </a: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9" y="1987419"/>
            <a:ext cx="5611485" cy="435133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045" y="1446243"/>
            <a:ext cx="7527318" cy="4048261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 rot="1359130">
            <a:off x="7319763" y="3957313"/>
            <a:ext cx="1575972" cy="236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>
                <a:solidFill>
                  <a:srgbClr val="FF0000"/>
                </a:solidFill>
              </a:rPr>
              <a:t>Novotný Alois a Pavla</a:t>
            </a:r>
            <a:endParaRPr lang="cs-CZ" sz="1200" b="1" dirty="0">
              <a:solidFill>
                <a:srgbClr val="FF0000"/>
              </a:solidFill>
            </a:endParaRPr>
          </a:p>
        </p:txBody>
      </p:sp>
      <p:sp>
        <p:nvSpPr>
          <p:cNvPr id="7" name="Obdélníkový bublinový popisek 6"/>
          <p:cNvSpPr/>
          <p:nvPr/>
        </p:nvSpPr>
        <p:spPr>
          <a:xfrm>
            <a:off x="6904653" y="1987419"/>
            <a:ext cx="1492898" cy="270589"/>
          </a:xfrm>
          <a:prstGeom prst="wedgeRectCallout">
            <a:avLst>
              <a:gd name="adj1" fmla="val -92985"/>
              <a:gd name="adj2" fmla="val 728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err="1" smtClean="0">
                <a:solidFill>
                  <a:srgbClr val="FF0000"/>
                </a:solidFill>
              </a:rPr>
              <a:t>Běťák</a:t>
            </a:r>
            <a:r>
              <a:rPr lang="cs-CZ" sz="1200" b="1" dirty="0" smtClean="0">
                <a:solidFill>
                  <a:srgbClr val="FF0000"/>
                </a:solidFill>
              </a:rPr>
              <a:t> Miroslav, Ing.</a:t>
            </a:r>
            <a:endParaRPr lang="cs-CZ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83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9208" y="1"/>
            <a:ext cx="10924592" cy="1690688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II.1.  a II.2.   Koupě pozemku pod novým chodníkem ul. Brandlova – manželé Novotní a Ing. M. </a:t>
            </a:r>
            <a:r>
              <a:rPr lang="cs-CZ" sz="2000" b="1" dirty="0" err="1" smtClean="0">
                <a:solidFill>
                  <a:srgbClr val="FF0000"/>
                </a:solidFill>
              </a:rPr>
              <a:t>Běťák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 smtClean="0"/>
              <a:t>Sítě TI -   vodovod, doprava - autobusová zastávka          ÚP: SO – smíšená obytná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8118" y="1690688"/>
            <a:ext cx="3622923" cy="495270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968" y="1690688"/>
            <a:ext cx="4129384" cy="495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03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II.3. Koupě pozemků u Sídliště Klínky –  Katarína Kroupová, Jarmila Rajská, Ludmila Panská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</a:t>
            </a: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969" y="1027906"/>
            <a:ext cx="9270372" cy="566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636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II.3. Koupě pozemků u Sídliště Klínky –  Katarína Kroupová, Jarmila Rajská, Ludmila Panská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/>
              <a:t>  </a:t>
            </a:r>
            <a:r>
              <a:rPr lang="cs-CZ" sz="2000" b="1" dirty="0" smtClean="0"/>
              <a:t>                             Sítě </a:t>
            </a:r>
            <a:r>
              <a:rPr lang="cs-CZ" sz="2000" b="1" dirty="0"/>
              <a:t>TI -   NN, VN, vodovod, el. komunikace</a:t>
            </a: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49559" y="1690688"/>
            <a:ext cx="4447583" cy="496206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951" y="1690688"/>
            <a:ext cx="3788228" cy="5095840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2887832" y="2528596"/>
            <a:ext cx="905069" cy="487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1" dirty="0" smtClean="0">
                <a:solidFill>
                  <a:schemeClr val="tx1"/>
                </a:solidFill>
              </a:rPr>
              <a:t>TS na Klínkách</a:t>
            </a:r>
            <a:endParaRPr lang="cs-CZ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27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14195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II.3. Koupě pozemků u Sídliště Klínky –  Katarína Kroupová, Jarmila Rajská, Ludmila Panská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cs-CZ" sz="2000" b="1" dirty="0" smtClean="0"/>
              <a:t>ÚP</a:t>
            </a:r>
            <a:r>
              <a:rPr lang="cs-CZ" sz="2000" b="1" dirty="0"/>
              <a:t>:  </a:t>
            </a:r>
            <a:r>
              <a:rPr lang="cs-CZ" sz="2000" b="1" dirty="0" err="1"/>
              <a:t>Bh</a:t>
            </a:r>
            <a:r>
              <a:rPr lang="cs-CZ" sz="2000" b="1" dirty="0"/>
              <a:t> – bydlení hromadné</a:t>
            </a:r>
            <a:br>
              <a:rPr lang="cs-CZ" sz="2000" b="1" dirty="0"/>
            </a:br>
            <a:r>
              <a:rPr lang="cs-CZ" sz="2000" b="1" dirty="0"/>
              <a:t>        </a:t>
            </a:r>
            <a:r>
              <a:rPr lang="cs-CZ" sz="2000" b="1" dirty="0" smtClean="0"/>
              <a:t>                                        </a:t>
            </a:r>
            <a:r>
              <a:rPr lang="cs-CZ" sz="2000" b="1" dirty="0" err="1" smtClean="0"/>
              <a:t>Zi</a:t>
            </a:r>
            <a:r>
              <a:rPr lang="cs-CZ" sz="2000" b="1" dirty="0" smtClean="0"/>
              <a:t>  – </a:t>
            </a:r>
            <a:r>
              <a:rPr lang="cs-CZ" sz="2000" b="1" dirty="0"/>
              <a:t>zeleň izolační a ostatní</a:t>
            </a:r>
            <a:br>
              <a:rPr lang="cs-CZ" sz="2000" b="1" dirty="0"/>
            </a:br>
            <a:r>
              <a:rPr lang="cs-CZ" sz="2000" b="1" dirty="0"/>
              <a:t>        </a:t>
            </a:r>
            <a:r>
              <a:rPr lang="cs-CZ" sz="2000" b="1" dirty="0" smtClean="0"/>
              <a:t>                                        </a:t>
            </a:r>
            <a:r>
              <a:rPr lang="cs-CZ" sz="2000" b="1" dirty="0"/>
              <a:t>PV – veřejné prostranství </a:t>
            </a: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209" y="1737340"/>
            <a:ext cx="8524577" cy="496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9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4347" y="113199"/>
            <a:ext cx="10515600" cy="1325563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II.3. Koupě pozemků u Sídliště Klínky –  Katarína Kroupová, Jarmila Rajská, Ludmila Panská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6446" y="911860"/>
            <a:ext cx="9531402" cy="5657307"/>
          </a:xfrm>
          <a:prstGeom prst="rect">
            <a:avLst/>
          </a:prstGeom>
        </p:spPr>
      </p:pic>
      <p:sp>
        <p:nvSpPr>
          <p:cNvPr id="5" name="Volný tvar 4"/>
          <p:cNvSpPr/>
          <p:nvPr/>
        </p:nvSpPr>
        <p:spPr>
          <a:xfrm>
            <a:off x="3349689" y="4077477"/>
            <a:ext cx="6512767" cy="1744823"/>
          </a:xfrm>
          <a:custGeom>
            <a:avLst/>
            <a:gdLst>
              <a:gd name="connsiteX0" fmla="*/ 849086 w 6652727"/>
              <a:gd name="connsiteY0" fmla="*/ 37322 h 2052734"/>
              <a:gd name="connsiteX1" fmla="*/ 6652727 w 6652727"/>
              <a:gd name="connsiteY1" fmla="*/ 1530220 h 2052734"/>
              <a:gd name="connsiteX2" fmla="*/ 6438123 w 6652727"/>
              <a:gd name="connsiteY2" fmla="*/ 2024742 h 2052734"/>
              <a:gd name="connsiteX3" fmla="*/ 6475445 w 6652727"/>
              <a:gd name="connsiteY3" fmla="*/ 2052734 h 2052734"/>
              <a:gd name="connsiteX4" fmla="*/ 0 w 6652727"/>
              <a:gd name="connsiteY4" fmla="*/ 27991 h 2052734"/>
              <a:gd name="connsiteX5" fmla="*/ 587829 w 6652727"/>
              <a:gd name="connsiteY5" fmla="*/ 0 h 2052734"/>
              <a:gd name="connsiteX6" fmla="*/ 849086 w 6652727"/>
              <a:gd name="connsiteY6" fmla="*/ 37322 h 205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2727" h="2052734">
                <a:moveTo>
                  <a:pt x="849086" y="37322"/>
                </a:moveTo>
                <a:lnTo>
                  <a:pt x="6652727" y="1530220"/>
                </a:lnTo>
                <a:lnTo>
                  <a:pt x="6438123" y="2024742"/>
                </a:lnTo>
                <a:lnTo>
                  <a:pt x="6475445" y="2052734"/>
                </a:lnTo>
                <a:lnTo>
                  <a:pt x="0" y="27991"/>
                </a:lnTo>
                <a:lnTo>
                  <a:pt x="587829" y="0"/>
                </a:lnTo>
                <a:lnTo>
                  <a:pt x="849086" y="37322"/>
                </a:lnTo>
                <a:close/>
              </a:path>
            </a:pathLst>
          </a:custGeom>
          <a:noFill/>
          <a:ln w="285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1032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20960" y="0"/>
            <a:ext cx="10515600" cy="1483568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I.1. Prodej pozemku pro stavbu garáže v ul. Tyršova – Radek </a:t>
            </a:r>
            <a:r>
              <a:rPr lang="cs-CZ" sz="2000" b="1" dirty="0" err="1">
                <a:solidFill>
                  <a:srgbClr val="FF0000"/>
                </a:solidFill>
              </a:rPr>
              <a:t>Běhůnek</a:t>
            </a:r>
            <a:r>
              <a:rPr lang="cs-CZ" sz="2000" b="1" dirty="0">
                <a:solidFill>
                  <a:srgbClr val="FF0000"/>
                </a:solidFill>
              </a:rPr>
              <a:t> (dokončení)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/>
              <a:t>  Sítě TI -                                                                  ÚP:  DP – doprava v klidu</a:t>
            </a:r>
            <a:br>
              <a:rPr lang="cs-CZ" sz="2000" b="1" dirty="0" smtClean="0"/>
            </a:br>
            <a:r>
              <a:rPr lang="cs-CZ" sz="2000" b="1" dirty="0"/>
              <a:t> </a:t>
            </a:r>
            <a:r>
              <a:rPr lang="cs-CZ" sz="2000" b="1" dirty="0" smtClean="0"/>
              <a:t>                                                                                               -  hranice poddolovaného území </a:t>
            </a:r>
            <a:endParaRPr lang="cs-CZ" sz="2000" dirty="0"/>
          </a:p>
        </p:txBody>
      </p:sp>
      <p:pic>
        <p:nvPicPr>
          <p:cNvPr id="12" name="Zástupný symbol pro obsah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2181" y="1610634"/>
            <a:ext cx="3712229" cy="506467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410" y="1610634"/>
            <a:ext cx="4050388" cy="5064675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7335604" y="3928188"/>
            <a:ext cx="212861" cy="75577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598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02418"/>
          </a:xfrm>
        </p:spPr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I.1. Prodej pozemku pro stavbu garáže v ul. Tyršova – Radek </a:t>
            </a:r>
            <a:r>
              <a:rPr lang="cs-CZ" sz="2000" b="1" dirty="0" err="1">
                <a:solidFill>
                  <a:srgbClr val="FF0000"/>
                </a:solidFill>
              </a:rPr>
              <a:t>Běhůnek</a:t>
            </a:r>
            <a:r>
              <a:rPr lang="cs-CZ" sz="2000" b="1" dirty="0">
                <a:solidFill>
                  <a:srgbClr val="FF0000"/>
                </a:solidFill>
              </a:rPr>
              <a:t> (dokončení)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</a:t>
            </a:r>
            <a:r>
              <a:rPr lang="cs-CZ" sz="2000" b="1" dirty="0" smtClean="0"/>
              <a:t>           foto zájmového místa</a:t>
            </a:r>
            <a:endParaRPr lang="cs-CZ" sz="20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745" y="1690688"/>
            <a:ext cx="8857945" cy="5078876"/>
          </a:xfrm>
          <a:prstGeom prst="rect">
            <a:avLst/>
          </a:prstGeom>
        </p:spPr>
      </p:pic>
      <p:sp>
        <p:nvSpPr>
          <p:cNvPr id="10" name="Volný tvar 9"/>
          <p:cNvSpPr/>
          <p:nvPr/>
        </p:nvSpPr>
        <p:spPr>
          <a:xfrm>
            <a:off x="18661" y="-485192"/>
            <a:ext cx="251927" cy="9331"/>
          </a:xfrm>
          <a:custGeom>
            <a:avLst/>
            <a:gdLst>
              <a:gd name="connsiteX0" fmla="*/ 0 w 251927"/>
              <a:gd name="connsiteY0" fmla="*/ 9331 h 9331"/>
              <a:gd name="connsiteX1" fmla="*/ 251927 w 251927"/>
              <a:gd name="connsiteY1" fmla="*/ 0 h 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1927" h="9331">
                <a:moveTo>
                  <a:pt x="0" y="9331"/>
                </a:moveTo>
                <a:lnTo>
                  <a:pt x="25192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olný tvar 10"/>
          <p:cNvSpPr/>
          <p:nvPr/>
        </p:nvSpPr>
        <p:spPr>
          <a:xfrm>
            <a:off x="4814596" y="4478694"/>
            <a:ext cx="2174032" cy="737118"/>
          </a:xfrm>
          <a:custGeom>
            <a:avLst/>
            <a:gdLst>
              <a:gd name="connsiteX0" fmla="*/ 1287624 w 2174032"/>
              <a:gd name="connsiteY0" fmla="*/ 0 h 737118"/>
              <a:gd name="connsiteX1" fmla="*/ 0 w 2174032"/>
              <a:gd name="connsiteY1" fmla="*/ 205274 h 737118"/>
              <a:gd name="connsiteX2" fmla="*/ 1427583 w 2174032"/>
              <a:gd name="connsiteY2" fmla="*/ 737118 h 737118"/>
              <a:gd name="connsiteX3" fmla="*/ 2174032 w 2174032"/>
              <a:gd name="connsiteY3" fmla="*/ 447869 h 73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4032" h="737118">
                <a:moveTo>
                  <a:pt x="1287624" y="0"/>
                </a:moveTo>
                <a:lnTo>
                  <a:pt x="0" y="205274"/>
                </a:lnTo>
                <a:lnTo>
                  <a:pt x="1427583" y="737118"/>
                </a:lnTo>
                <a:lnTo>
                  <a:pt x="2174032" y="447869"/>
                </a:lnTo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8451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I.1. Prodej pozemku pro stavbu garáže v ul. Tyršova – Radek </a:t>
            </a:r>
            <a:r>
              <a:rPr lang="cs-CZ" sz="2000" b="1" dirty="0" err="1">
                <a:solidFill>
                  <a:srgbClr val="FF0000"/>
                </a:solidFill>
              </a:rPr>
              <a:t>Běhůnek</a:t>
            </a:r>
            <a:r>
              <a:rPr lang="cs-CZ" sz="2000" b="1" dirty="0">
                <a:solidFill>
                  <a:srgbClr val="FF0000"/>
                </a:solidFill>
              </a:rPr>
              <a:t> (dokončení)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        </a:t>
            </a:r>
            <a:r>
              <a:rPr lang="cs-CZ" sz="2000" b="1" dirty="0" smtClean="0"/>
              <a:t>  foto výkopu dnes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556" y="1690688"/>
            <a:ext cx="7870999" cy="5014508"/>
          </a:xfrm>
        </p:spPr>
      </p:pic>
    </p:spTree>
    <p:extLst>
      <p:ext uri="{BB962C8B-B14F-4D97-AF65-F5344CB8AC3E}">
        <p14:creationId xmlns:p14="http://schemas.microsoft.com/office/powerpoint/2010/main" val="1651508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39552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I.1. </a:t>
            </a:r>
            <a:r>
              <a:rPr lang="cs-CZ" sz="2000" b="1" dirty="0">
                <a:solidFill>
                  <a:srgbClr val="FF0000"/>
                </a:solidFill>
              </a:rPr>
              <a:t>Prodej pozemku pro stavbu garáže v ul. Tyršova – Radek </a:t>
            </a:r>
            <a:r>
              <a:rPr lang="cs-CZ" sz="2000" b="1" dirty="0" err="1">
                <a:solidFill>
                  <a:srgbClr val="FF0000"/>
                </a:solidFill>
              </a:rPr>
              <a:t>Běhůnek</a:t>
            </a:r>
            <a:r>
              <a:rPr lang="cs-CZ" sz="2000" b="1" dirty="0">
                <a:solidFill>
                  <a:srgbClr val="FF0000"/>
                </a:solidFill>
              </a:rPr>
              <a:t> (dokončení)</a:t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>                 </a:t>
            </a:r>
            <a:r>
              <a:rPr lang="cs-CZ" sz="2000" b="1" dirty="0"/>
              <a:t> </a:t>
            </a:r>
            <a:r>
              <a:rPr lang="cs-CZ" sz="2000" b="1" dirty="0" smtClean="0"/>
              <a:t>      </a:t>
            </a:r>
            <a:r>
              <a:rPr lang="cs-CZ" sz="2000" b="1" dirty="0"/>
              <a:t>foto výkopu s vyznačením rozměru standardní garáže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7474" y="1539552"/>
            <a:ext cx="7269913" cy="505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78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4935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I.2. Prodej </a:t>
            </a:r>
            <a:r>
              <a:rPr lang="cs-CZ" sz="2000" b="1" dirty="0">
                <a:solidFill>
                  <a:srgbClr val="FF0000"/>
                </a:solidFill>
              </a:rPr>
              <a:t>části </a:t>
            </a:r>
            <a:r>
              <a:rPr lang="cs-CZ" sz="2000" b="1" dirty="0" smtClean="0">
                <a:solidFill>
                  <a:srgbClr val="FF0000"/>
                </a:solidFill>
              </a:rPr>
              <a:t>p.č. 1323/144 pod </a:t>
            </a:r>
            <a:r>
              <a:rPr lang="cs-CZ" sz="2000" b="1" dirty="0">
                <a:solidFill>
                  <a:srgbClr val="FF0000"/>
                </a:solidFill>
              </a:rPr>
              <a:t>přístřeškem garáže U Vodojemu – Roman Ježek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277" y="1690688"/>
            <a:ext cx="5818723" cy="435133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969" y="1690688"/>
            <a:ext cx="5908031" cy="3917010"/>
          </a:xfrm>
          <a:prstGeom prst="rect">
            <a:avLst/>
          </a:prstGeom>
        </p:spPr>
      </p:pic>
      <p:sp>
        <p:nvSpPr>
          <p:cNvPr id="6" name="Volný tvar 5"/>
          <p:cNvSpPr/>
          <p:nvPr/>
        </p:nvSpPr>
        <p:spPr>
          <a:xfrm>
            <a:off x="7959012" y="3069771"/>
            <a:ext cx="233266" cy="373225"/>
          </a:xfrm>
          <a:custGeom>
            <a:avLst/>
            <a:gdLst>
              <a:gd name="connsiteX0" fmla="*/ 233266 w 233266"/>
              <a:gd name="connsiteY0" fmla="*/ 37323 h 373225"/>
              <a:gd name="connsiteX1" fmla="*/ 149290 w 233266"/>
              <a:gd name="connsiteY1" fmla="*/ 0 h 373225"/>
              <a:gd name="connsiteX2" fmla="*/ 0 w 233266"/>
              <a:gd name="connsiteY2" fmla="*/ 345233 h 373225"/>
              <a:gd name="connsiteX3" fmla="*/ 83976 w 233266"/>
              <a:gd name="connsiteY3" fmla="*/ 373225 h 373225"/>
              <a:gd name="connsiteX4" fmla="*/ 233266 w 233266"/>
              <a:gd name="connsiteY4" fmla="*/ 37323 h 37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266" h="373225">
                <a:moveTo>
                  <a:pt x="233266" y="37323"/>
                </a:moveTo>
                <a:lnTo>
                  <a:pt x="149290" y="0"/>
                </a:lnTo>
                <a:lnTo>
                  <a:pt x="0" y="345233"/>
                </a:lnTo>
                <a:lnTo>
                  <a:pt x="83976" y="373225"/>
                </a:lnTo>
                <a:lnTo>
                  <a:pt x="233266" y="3732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3949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I.2. Prodej části p.č. 1323/144 pod přístřeškem garáže U Vodojemu – Roman Ježek 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                      </a:t>
            </a:r>
            <a:r>
              <a:rPr lang="cs-CZ" sz="2000" b="1" dirty="0" smtClean="0"/>
              <a:t>žádost </a:t>
            </a:r>
            <a:r>
              <a:rPr lang="cs-CZ" sz="2000" b="1" dirty="0"/>
              <a:t>Romana </a:t>
            </a:r>
            <a:r>
              <a:rPr lang="cs-CZ" sz="2000" b="1" dirty="0" smtClean="0"/>
              <a:t>Ježka                            zaměření přístavku,   nový pozemek p.č. 1323/596</a:t>
            </a:r>
            <a:endParaRPr lang="cs-CZ" sz="2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921" y="1690688"/>
            <a:ext cx="4648666" cy="421743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12438" y="1392107"/>
            <a:ext cx="4177807" cy="537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53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>
                <a:solidFill>
                  <a:srgbClr val="FF0000"/>
                </a:solidFill>
              </a:rPr>
              <a:t>I.2. Prodej části p.č. 1323/144 pod přístřeškem garáže U Vodojemu – Roman Ježek </a:t>
            </a:r>
            <a:endParaRPr lang="cs-CZ" sz="2000" dirty="0"/>
          </a:p>
        </p:txBody>
      </p:sp>
      <p:sp>
        <p:nvSpPr>
          <p:cNvPr id="5" name="Obdélník 4"/>
          <p:cNvSpPr/>
          <p:nvPr/>
        </p:nvSpPr>
        <p:spPr>
          <a:xfrm>
            <a:off x="4879910" y="3722914"/>
            <a:ext cx="970384" cy="298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1" dirty="0" smtClean="0">
                <a:solidFill>
                  <a:schemeClr val="bg1"/>
                </a:solidFill>
              </a:rPr>
              <a:t>přístavek</a:t>
            </a:r>
            <a:endParaRPr lang="cs-CZ" sz="1400" b="1" dirty="0">
              <a:solidFill>
                <a:schemeClr val="bg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792686" y="3811611"/>
            <a:ext cx="970384" cy="433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>
                <a:solidFill>
                  <a:schemeClr val="bg1"/>
                </a:solidFill>
              </a:rPr>
              <a:t>bouda </a:t>
            </a:r>
            <a:r>
              <a:rPr lang="cs-CZ" sz="1200" b="1" dirty="0" err="1" smtClean="0">
                <a:solidFill>
                  <a:schemeClr val="bg1"/>
                </a:solidFill>
              </a:rPr>
              <a:t>bde</a:t>
            </a:r>
            <a:r>
              <a:rPr lang="cs-CZ" sz="1200" b="1" dirty="0" smtClean="0">
                <a:solidFill>
                  <a:schemeClr val="bg1"/>
                </a:solidFill>
              </a:rPr>
              <a:t> odstraněna</a:t>
            </a:r>
            <a:endParaRPr lang="cs-CZ" sz="1200" b="1" dirty="0">
              <a:solidFill>
                <a:schemeClr val="bg1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478" y="1690688"/>
            <a:ext cx="7228294" cy="492796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666" y="2233904"/>
            <a:ext cx="4029075" cy="327660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9197053" y="3442996"/>
            <a:ext cx="1119673" cy="466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>
                <a:solidFill>
                  <a:schemeClr val="bg1"/>
                </a:solidFill>
              </a:rPr>
              <a:t>garáž s přístavkem</a:t>
            </a:r>
            <a:endParaRPr lang="cs-CZ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7122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6291</TotalTime>
  <Words>479</Words>
  <Application>Microsoft Office PowerPoint</Application>
  <PresentationFormat>Širokoúhlá obrazovka</PresentationFormat>
  <Paragraphs>41</Paragraphs>
  <Slides>28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Motiv Office</vt:lpstr>
      <vt:lpstr>Zastupitelstvo města Kyjova XIV. zasedání – 2. září 2024  Prezentace k bodu č. 9  - Majetkoprávní úkony</vt:lpstr>
      <vt:lpstr>I.1. Prodej pozemku pro stavbu garáže v ul. Tyršova – Radek Běhůnek (dokončení)</vt:lpstr>
      <vt:lpstr>I.1. Prodej pozemku pro stavbu garáže v ul. Tyršova – Radek Běhůnek (dokončení)    Sítě TI -                                                                  ÚP:  DP – doprava v klidu                                                                                                 -  hranice poddolovaného území </vt:lpstr>
      <vt:lpstr>I.1. Prodej pozemku pro stavbu garáže v ul. Tyršova – Radek Běhůnek (dokončení)                                      foto zájmového místa</vt:lpstr>
      <vt:lpstr>I.1. Prodej pozemku pro stavbu garáže v ul. Tyršova – Radek Běhůnek (dokončení)                                     foto výkopu dnes</vt:lpstr>
      <vt:lpstr>I.1. Prodej pozemku pro stavbu garáže v ul. Tyršova – Radek Běhůnek (dokončení)                          foto výkopu s vyznačením rozměru standardní garáže</vt:lpstr>
      <vt:lpstr>I.2. Prodej části p.č. 1323/144 pod přístřeškem garáže U Vodojemu – Roman Ježek </vt:lpstr>
      <vt:lpstr>I.2. Prodej části p.č. 1323/144 pod přístřeškem garáže U Vodojemu – Roman Ježek                            žádost Romana Ježka                            zaměření přístavku,   nový pozemek p.č. 1323/596</vt:lpstr>
      <vt:lpstr>I.2. Prodej části p.č. 1323/144 pod přístřeškem garáže U Vodojemu – Roman Ježek </vt:lpstr>
      <vt:lpstr>   I.2. Prodej části p.č. 1323/144 pod přístřeškem garáže U Vodojemu – Roman Ježek   foto přístavku, který je předmětem prodeje,  foto dřevěné boudy, která sloužila jako suchý záchod k posezení ve sklepní části garáže                                                                                                                                                             foto dnes už odstraněné dř. boudy                                           </vt:lpstr>
      <vt:lpstr>I.2. Prodej části p.č. 1323/144 pod přístřeškem garáže U Vodojemu – Roman Ježek       Sítě TI -                                                                                     ÚP: DP – doprava v klidu</vt:lpstr>
      <vt:lpstr>I.3. Prodej části pozemku p.č. 607/34 u RD 2345 v ul. K. Čapka – Šohaj Jan a Marie             situace  - p.č. 607/34                                                           žádost o prodej zaploceného pozemku</vt:lpstr>
      <vt:lpstr>I.3. Prodej části pozemku p.č. 607/34 u RD 2345 v ul. K. Čapka – Šohaj Jan a Marie                                                                                                         zaměření pozemku </vt:lpstr>
      <vt:lpstr>I.3. Prodej části pozemku p.č. 607/34 u RD 2345 v ul. K. Čapka – Šohaj Jan a Marie          Sítě TI -                                                                                ÚP: ZZ – zeleň zahrad a záhumenků  </vt:lpstr>
      <vt:lpstr> I.3. Prodej části pozemku p.č. 607/34 u RD 2345 v ul. K. Čapka – Šohaj Jan a Marie                                                       Foto zaploceného pozemku</vt:lpstr>
      <vt:lpstr>I.4. Prodej části pozemku p.č. 607/34 u RD 2346 v ul. K. Čapka – Ing. Michal Šuráň </vt:lpstr>
      <vt:lpstr>I.4. Prodej části pozemku p.č. 607/34 u RD 2346 v ul. K. Čapka – Ing. Michal Šuráň      Sítě TI -                                                                          ÚP: Zz – zeleň zahrad a záhumenků </vt:lpstr>
      <vt:lpstr> I.5.  Dodatek č. 2 ke smlouvě o budoucí kupní smlouvě ze 19.12.2019 na prodej pozemku pro výstavbu                                                                                                                                 provozovny  -   Metall Kyjov, s.r.o.                                                                              Situace</vt:lpstr>
      <vt:lpstr>I.5.  Dodatek č. 2 ke smlouvě o budoucí kupní smlouvě ze 19.12.2019 na prodej pozemku pro výstavbu                                                                                                                                 provozovny  -   Metall Kyjov, s.r.o.                                                   Sítě TI – BP VTL plynovodu</vt:lpstr>
      <vt:lpstr>I.5.  Dodatek č. 2 ke smlouvě o budoucí kupní smlouvě ze 19.12.2019 na prodej pozemku pro výstavbu                                                                                                                                 provozovny  -   Metall Kyjov, s.r.o.           ÚP: VS – výrobní smíšená                        - částečně zasahuje BP VTL plynovodu                        -  částečně v území s archeologickými nálezy</vt:lpstr>
      <vt:lpstr>I.5.  Dodatek č. 2 ke smlouvě o budoucí kupní smlouvě ze 19.12.2019 na prodej pozemku pro výstavbu                                                                                                                                                           provozovny  -  Metall Kyjov, s.r.o.               žádost o prodloužení lhůt                                                                             přehled lhůt </vt:lpstr>
      <vt:lpstr>I.5.  Dodatek č. 2 ke smlouvě o budoucí kupní smlouvě ze 19.12.2019 na prodej pozemku pro výstavbu                                                                                                                                 provozovny  -   Metall Kyjov, s.r.o.                             Foto předmětných pozemků</vt:lpstr>
      <vt:lpstr>II.1.  a II.2.   Koupě pozemků pod novým chodníkem ul. Brandlova – manželé Novotní a Ing. M. Běťák  </vt:lpstr>
      <vt:lpstr>II.1.  a II.2.   Koupě pozemku pod novým chodníkem ul. Brandlova – manželé Novotní a Ing. M. Běťák  Sítě TI -   vodovod, doprava - autobusová zastávka          ÚP: SO – smíšená obytná </vt:lpstr>
      <vt:lpstr>II.3. Koupě pozemků u Sídliště Klínky –  Katarína Kroupová, Jarmila Rajská, Ludmila Panská                  </vt:lpstr>
      <vt:lpstr>II.3. Koupě pozemků u Sídliště Klínky –  Katarína Kroupová, Jarmila Rajská, Ludmila Panská                                 Sítě TI -   NN, VN, vodovod, el. komunikace</vt:lpstr>
      <vt:lpstr>II.3. Koupě pozemků u Sídliště Klínky –  Katarína Kroupová, Jarmila Rajská, Ludmila Panská                                         ÚP:  Bh – bydlení hromadné                                                 Zi  – zeleň izolační a ostatní                                                 PV – veřejné prostranství </vt:lpstr>
      <vt:lpstr>II.3. Koupě pozemků u Sídliště Klínky –  Katarína Kroupová, Jarmila Rajská, Ludmila Panská  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MAJETKOVÁ SKUPINA 14. srpna 2019</dc:title>
  <dc:creator>Lenka Šalšová</dc:creator>
  <cp:lastModifiedBy>Lenka Šalšová</cp:lastModifiedBy>
  <cp:revision>335</cp:revision>
  <cp:lastPrinted>2020-11-23T10:17:08Z</cp:lastPrinted>
  <dcterms:created xsi:type="dcterms:W3CDTF">2019-07-17T13:05:45Z</dcterms:created>
  <dcterms:modified xsi:type="dcterms:W3CDTF">2024-08-23T06:27:48Z</dcterms:modified>
</cp:coreProperties>
</file>