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Le Petit Cochon" panose="020B0604020202020204" charset="-18"/>
      <p:regular r:id="rId9"/>
    </p:embeddedFont>
    <p:embeddedFont>
      <p:font typeface="Poppins" panose="020B0604020202020204" charset="-18"/>
      <p:regular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Poppins Bold" panose="020B0604020202020204" charset="-18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654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2.svg"/><Relationship Id="rId18" Type="http://schemas.openxmlformats.org/officeDocument/2006/relationships/image" Target="../media/image10.png"/><Relationship Id="rId26" Type="http://schemas.openxmlformats.org/officeDocument/2006/relationships/image" Target="../media/image14.png"/><Relationship Id="rId39" Type="http://schemas.openxmlformats.org/officeDocument/2006/relationships/image" Target="../media/image22.png"/><Relationship Id="rId3" Type="http://schemas.openxmlformats.org/officeDocument/2006/relationships/image" Target="../media/image2.png"/><Relationship Id="rId21" Type="http://schemas.openxmlformats.org/officeDocument/2006/relationships/image" Target="../media/image20.svg"/><Relationship Id="rId34" Type="http://schemas.openxmlformats.org/officeDocument/2006/relationships/image" Target="../media/image18.png"/><Relationship Id="rId7" Type="http://schemas.openxmlformats.org/officeDocument/2006/relationships/image" Target="../media/image6.svg"/><Relationship Id="rId12" Type="http://schemas.openxmlformats.org/officeDocument/2006/relationships/image" Target="../media/image7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33" Type="http://schemas.openxmlformats.org/officeDocument/2006/relationships/image" Target="../media/image32.svg"/><Relationship Id="rId38" Type="http://schemas.openxmlformats.org/officeDocument/2006/relationships/image" Target="../media/image21.png"/><Relationship Id="rId2" Type="http://schemas.openxmlformats.org/officeDocument/2006/relationships/image" Target="../media/image1.jpeg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29" Type="http://schemas.openxmlformats.org/officeDocument/2006/relationships/image" Target="../media/image2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0.svg"/><Relationship Id="rId24" Type="http://schemas.openxmlformats.org/officeDocument/2006/relationships/image" Target="../media/image13.png"/><Relationship Id="rId32" Type="http://schemas.openxmlformats.org/officeDocument/2006/relationships/image" Target="../media/image17.png"/><Relationship Id="rId37" Type="http://schemas.openxmlformats.org/officeDocument/2006/relationships/image" Target="../media/image20.png"/><Relationship Id="rId5" Type="http://schemas.openxmlformats.org/officeDocument/2006/relationships/image" Target="../media/image3.pn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15.png"/><Relationship Id="rId36" Type="http://schemas.openxmlformats.org/officeDocument/2006/relationships/image" Target="../media/image19.png"/><Relationship Id="rId10" Type="http://schemas.openxmlformats.org/officeDocument/2006/relationships/image" Target="../media/image6.png"/><Relationship Id="rId19" Type="http://schemas.openxmlformats.org/officeDocument/2006/relationships/image" Target="../media/image18.svg"/><Relationship Id="rId31" Type="http://schemas.openxmlformats.org/officeDocument/2006/relationships/image" Target="../media/image30.svg"/><Relationship Id="rId4" Type="http://schemas.openxmlformats.org/officeDocument/2006/relationships/image" Target="../media/image3.svg"/><Relationship Id="rId9" Type="http://schemas.openxmlformats.org/officeDocument/2006/relationships/image" Target="../media/image8.svg"/><Relationship Id="rId14" Type="http://schemas.openxmlformats.org/officeDocument/2006/relationships/image" Target="../media/image8.png"/><Relationship Id="rId22" Type="http://schemas.openxmlformats.org/officeDocument/2006/relationships/image" Target="../media/image12.png"/><Relationship Id="rId27" Type="http://schemas.openxmlformats.org/officeDocument/2006/relationships/image" Target="../media/image26.svg"/><Relationship Id="rId30" Type="http://schemas.openxmlformats.org/officeDocument/2006/relationships/image" Target="../media/image16.png"/><Relationship Id="rId35" Type="http://schemas.openxmlformats.org/officeDocument/2006/relationships/image" Target="../media/image34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6.svg"/><Relationship Id="rId18" Type="http://schemas.openxmlformats.org/officeDocument/2006/relationships/image" Target="../media/image17.png"/><Relationship Id="rId26" Type="http://schemas.openxmlformats.org/officeDocument/2006/relationships/image" Target="../media/image8.svg"/><Relationship Id="rId3" Type="http://schemas.openxmlformats.org/officeDocument/2006/relationships/image" Target="../media/image19.png"/><Relationship Id="rId21" Type="http://schemas.openxmlformats.org/officeDocument/2006/relationships/image" Target="../media/image2.png"/><Relationship Id="rId34" Type="http://schemas.openxmlformats.org/officeDocument/2006/relationships/image" Target="../media/image16.svg"/><Relationship Id="rId7" Type="http://schemas.openxmlformats.org/officeDocument/2006/relationships/image" Target="../media/image20.svg"/><Relationship Id="rId12" Type="http://schemas.openxmlformats.org/officeDocument/2006/relationships/image" Target="../media/image14.png"/><Relationship Id="rId17" Type="http://schemas.openxmlformats.org/officeDocument/2006/relationships/image" Target="../media/image30.svg"/><Relationship Id="rId25" Type="http://schemas.openxmlformats.org/officeDocument/2006/relationships/image" Target="../media/image5.png"/><Relationship Id="rId33" Type="http://schemas.openxmlformats.org/officeDocument/2006/relationships/image" Target="../media/image9.png"/><Relationship Id="rId2" Type="http://schemas.openxmlformats.org/officeDocument/2006/relationships/image" Target="../media/image3.png"/><Relationship Id="rId16" Type="http://schemas.openxmlformats.org/officeDocument/2006/relationships/image" Target="../media/image16.png"/><Relationship Id="rId20" Type="http://schemas.openxmlformats.org/officeDocument/2006/relationships/image" Target="../media/image1.jpeg"/><Relationship Id="rId29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24.svg"/><Relationship Id="rId24" Type="http://schemas.openxmlformats.org/officeDocument/2006/relationships/image" Target="../media/image6.svg"/><Relationship Id="rId32" Type="http://schemas.openxmlformats.org/officeDocument/2006/relationships/image" Target="../media/image14.svg"/><Relationship Id="rId5" Type="http://schemas.openxmlformats.org/officeDocument/2006/relationships/image" Target="../media/image18.svg"/><Relationship Id="rId15" Type="http://schemas.openxmlformats.org/officeDocument/2006/relationships/image" Target="../media/image28.svg"/><Relationship Id="rId23" Type="http://schemas.openxmlformats.org/officeDocument/2006/relationships/image" Target="../media/image4.png"/><Relationship Id="rId28" Type="http://schemas.openxmlformats.org/officeDocument/2006/relationships/image" Target="../media/image10.svg"/><Relationship Id="rId36" Type="http://schemas.openxmlformats.org/officeDocument/2006/relationships/image" Target="../media/image34.svg"/><Relationship Id="rId10" Type="http://schemas.openxmlformats.org/officeDocument/2006/relationships/image" Target="../media/image13.png"/><Relationship Id="rId19" Type="http://schemas.openxmlformats.org/officeDocument/2006/relationships/image" Target="../media/image32.svg"/><Relationship Id="rId31" Type="http://schemas.openxmlformats.org/officeDocument/2006/relationships/image" Target="../media/image8.png"/><Relationship Id="rId4" Type="http://schemas.openxmlformats.org/officeDocument/2006/relationships/image" Target="../media/image10.png"/><Relationship Id="rId9" Type="http://schemas.openxmlformats.org/officeDocument/2006/relationships/image" Target="../media/image22.svg"/><Relationship Id="rId14" Type="http://schemas.openxmlformats.org/officeDocument/2006/relationships/image" Target="../media/image15.png"/><Relationship Id="rId22" Type="http://schemas.openxmlformats.org/officeDocument/2006/relationships/image" Target="../media/image3.svg"/><Relationship Id="rId27" Type="http://schemas.openxmlformats.org/officeDocument/2006/relationships/image" Target="../media/image6.png"/><Relationship Id="rId30" Type="http://schemas.openxmlformats.org/officeDocument/2006/relationships/image" Target="../media/image12.svg"/><Relationship Id="rId35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40.svg"/><Relationship Id="rId7" Type="http://schemas.openxmlformats.org/officeDocument/2006/relationships/image" Target="../media/image4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42.svg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47.svg"/><Relationship Id="rId7" Type="http://schemas.openxmlformats.org/officeDocument/2006/relationships/image" Target="../media/image6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49.svg"/><Relationship Id="rId10" Type="http://schemas.openxmlformats.org/officeDocument/2006/relationships/image" Target="../media/image31.png"/><Relationship Id="rId4" Type="http://schemas.openxmlformats.org/officeDocument/2006/relationships/image" Target="../media/image28.png"/><Relationship Id="rId9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7" Type="http://schemas.openxmlformats.org/officeDocument/2006/relationships/image" Target="../media/image58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56.svg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7" Type="http://schemas.openxmlformats.org/officeDocument/2006/relationships/image" Target="../media/image64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62.svg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72.svg"/><Relationship Id="rId3" Type="http://schemas.openxmlformats.org/officeDocument/2006/relationships/image" Target="../media/image8.svg"/><Relationship Id="rId7" Type="http://schemas.openxmlformats.org/officeDocument/2006/relationships/image" Target="../media/image66.svg"/><Relationship Id="rId12" Type="http://schemas.openxmlformats.org/officeDocument/2006/relationships/image" Target="../media/image4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70.svg"/><Relationship Id="rId5" Type="http://schemas.openxmlformats.org/officeDocument/2006/relationships/image" Target="../media/image16.svg"/><Relationship Id="rId10" Type="http://schemas.openxmlformats.org/officeDocument/2006/relationships/image" Target="../media/image40.png"/><Relationship Id="rId4" Type="http://schemas.openxmlformats.org/officeDocument/2006/relationships/image" Target="../media/image9.png"/><Relationship Id="rId9" Type="http://schemas.openxmlformats.org/officeDocument/2006/relationships/image" Target="../media/image6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EE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22965" y="8933505"/>
            <a:ext cx="19683165" cy="1744693"/>
          </a:xfrm>
          <a:custGeom>
            <a:avLst/>
            <a:gdLst/>
            <a:ahLst/>
            <a:cxnLst/>
            <a:rect l="l" t="t" r="r" b="b"/>
            <a:pathLst>
              <a:path w="19683165" h="1744693">
                <a:moveTo>
                  <a:pt x="0" y="0"/>
                </a:moveTo>
                <a:lnTo>
                  <a:pt x="19683165" y="0"/>
                </a:lnTo>
                <a:lnTo>
                  <a:pt x="19683165" y="1744693"/>
                </a:lnTo>
                <a:lnTo>
                  <a:pt x="0" y="174469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5164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400584" y="3691626"/>
            <a:ext cx="4462844" cy="6121108"/>
          </a:xfrm>
          <a:custGeom>
            <a:avLst/>
            <a:gdLst/>
            <a:ahLst/>
            <a:cxnLst/>
            <a:rect l="l" t="t" r="r" b="b"/>
            <a:pathLst>
              <a:path w="4462844" h="6121108">
                <a:moveTo>
                  <a:pt x="0" y="0"/>
                </a:moveTo>
                <a:lnTo>
                  <a:pt x="4462844" y="0"/>
                </a:lnTo>
                <a:lnTo>
                  <a:pt x="4462844" y="6121108"/>
                </a:lnTo>
                <a:lnTo>
                  <a:pt x="0" y="612110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flipH="1">
            <a:off x="-1908129" y="-1507745"/>
            <a:ext cx="7477935" cy="5159775"/>
          </a:xfrm>
          <a:custGeom>
            <a:avLst/>
            <a:gdLst/>
            <a:ahLst/>
            <a:cxnLst/>
            <a:rect l="l" t="t" r="r" b="b"/>
            <a:pathLst>
              <a:path w="7477935" h="5159775">
                <a:moveTo>
                  <a:pt x="7477935" y="0"/>
                </a:moveTo>
                <a:lnTo>
                  <a:pt x="0" y="0"/>
                </a:lnTo>
                <a:lnTo>
                  <a:pt x="0" y="5159775"/>
                </a:lnTo>
                <a:lnTo>
                  <a:pt x="7477935" y="5159775"/>
                </a:lnTo>
                <a:lnTo>
                  <a:pt x="7477935" y="0"/>
                </a:lnTo>
                <a:close/>
              </a:path>
            </a:pathLst>
          </a:custGeom>
          <a:blipFill>
            <a:blip r:embed="rId5">
              <a:alphaModFix amt="71000"/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941149" y="3257058"/>
            <a:ext cx="3385113" cy="6555676"/>
          </a:xfrm>
          <a:custGeom>
            <a:avLst/>
            <a:gdLst/>
            <a:ahLst/>
            <a:cxnLst/>
            <a:rect l="l" t="t" r="r" b="b"/>
            <a:pathLst>
              <a:path w="3385113" h="6555676">
                <a:moveTo>
                  <a:pt x="0" y="0"/>
                </a:moveTo>
                <a:lnTo>
                  <a:pt x="3385113" y="0"/>
                </a:lnTo>
                <a:lnTo>
                  <a:pt x="3385113" y="6555676"/>
                </a:lnTo>
                <a:lnTo>
                  <a:pt x="0" y="655567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025988" y="3994014"/>
            <a:ext cx="3012398" cy="5818720"/>
          </a:xfrm>
          <a:custGeom>
            <a:avLst/>
            <a:gdLst/>
            <a:ahLst/>
            <a:cxnLst/>
            <a:rect l="l" t="t" r="r" b="b"/>
            <a:pathLst>
              <a:path w="3012398" h="5818720">
                <a:moveTo>
                  <a:pt x="0" y="0"/>
                </a:moveTo>
                <a:lnTo>
                  <a:pt x="3012398" y="0"/>
                </a:lnTo>
                <a:lnTo>
                  <a:pt x="3012398" y="5818720"/>
                </a:lnTo>
                <a:lnTo>
                  <a:pt x="0" y="58187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 l="-24852" r="-21832" b="-4954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9790153" y="5885240"/>
            <a:ext cx="2426172" cy="3823480"/>
          </a:xfrm>
          <a:custGeom>
            <a:avLst/>
            <a:gdLst/>
            <a:ahLst/>
            <a:cxnLst/>
            <a:rect l="l" t="t" r="r" b="b"/>
            <a:pathLst>
              <a:path w="2426172" h="3823480">
                <a:moveTo>
                  <a:pt x="0" y="0"/>
                </a:moveTo>
                <a:lnTo>
                  <a:pt x="2426172" y="0"/>
                </a:lnTo>
                <a:lnTo>
                  <a:pt x="2426172" y="3823480"/>
                </a:lnTo>
                <a:lnTo>
                  <a:pt x="0" y="382348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2433616" y="-131671"/>
            <a:ext cx="6363808" cy="4391028"/>
          </a:xfrm>
          <a:custGeom>
            <a:avLst/>
            <a:gdLst/>
            <a:ahLst/>
            <a:cxnLst/>
            <a:rect l="l" t="t" r="r" b="b"/>
            <a:pathLst>
              <a:path w="6363808" h="4391028">
                <a:moveTo>
                  <a:pt x="0" y="0"/>
                </a:moveTo>
                <a:lnTo>
                  <a:pt x="6363808" y="0"/>
                </a:lnTo>
                <a:lnTo>
                  <a:pt x="6363808" y="4391028"/>
                </a:lnTo>
                <a:lnTo>
                  <a:pt x="0" y="439102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alphaModFix amt="71000"/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2216325" y="3257058"/>
            <a:ext cx="3214100" cy="6451662"/>
          </a:xfrm>
          <a:custGeom>
            <a:avLst/>
            <a:gdLst/>
            <a:ahLst/>
            <a:cxnLst/>
            <a:rect l="l" t="t" r="r" b="b"/>
            <a:pathLst>
              <a:path w="3214100" h="6451662">
                <a:moveTo>
                  <a:pt x="0" y="0"/>
                </a:moveTo>
                <a:lnTo>
                  <a:pt x="3214100" y="0"/>
                </a:lnTo>
                <a:lnTo>
                  <a:pt x="3214100" y="6451662"/>
                </a:lnTo>
                <a:lnTo>
                  <a:pt x="0" y="645166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5430425" y="4592732"/>
            <a:ext cx="2455674" cy="5115988"/>
          </a:xfrm>
          <a:custGeom>
            <a:avLst/>
            <a:gdLst/>
            <a:ahLst/>
            <a:cxnLst/>
            <a:rect l="l" t="t" r="r" b="b"/>
            <a:pathLst>
              <a:path w="2455674" h="5115988">
                <a:moveTo>
                  <a:pt x="0" y="0"/>
                </a:moveTo>
                <a:lnTo>
                  <a:pt x="2455674" y="0"/>
                </a:lnTo>
                <a:lnTo>
                  <a:pt x="2455674" y="5115988"/>
                </a:lnTo>
                <a:lnTo>
                  <a:pt x="0" y="511598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7064793" y="4592732"/>
            <a:ext cx="3465262" cy="5694268"/>
          </a:xfrm>
          <a:custGeom>
            <a:avLst/>
            <a:gdLst/>
            <a:ahLst/>
            <a:cxnLst/>
            <a:rect l="l" t="t" r="r" b="b"/>
            <a:pathLst>
              <a:path w="3465262" h="5694268">
                <a:moveTo>
                  <a:pt x="0" y="0"/>
                </a:moveTo>
                <a:lnTo>
                  <a:pt x="3465262" y="0"/>
                </a:lnTo>
                <a:lnTo>
                  <a:pt x="3465262" y="5694268"/>
                </a:lnTo>
                <a:lnTo>
                  <a:pt x="0" y="569426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4583696" y="5357066"/>
            <a:ext cx="456458" cy="820970"/>
          </a:xfrm>
          <a:custGeom>
            <a:avLst/>
            <a:gdLst/>
            <a:ahLst/>
            <a:cxnLst/>
            <a:rect l="l" t="t" r="r" b="b"/>
            <a:pathLst>
              <a:path w="456458" h="820970">
                <a:moveTo>
                  <a:pt x="0" y="0"/>
                </a:moveTo>
                <a:lnTo>
                  <a:pt x="456457" y="0"/>
                </a:lnTo>
                <a:lnTo>
                  <a:pt x="456457" y="820970"/>
                </a:lnTo>
                <a:lnTo>
                  <a:pt x="0" y="82097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="" xmlns:asvg="http://schemas.microsoft.com/office/drawing/2016/SVG/main" r:embed="rId19"/>
                </a:ext>
              </a:extLst>
            </a:blip>
            <a:stretch>
              <a:fillRect t="-1780" r="-79398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0163689" y="7577052"/>
            <a:ext cx="539052" cy="782265"/>
          </a:xfrm>
          <a:custGeom>
            <a:avLst/>
            <a:gdLst/>
            <a:ahLst/>
            <a:cxnLst/>
            <a:rect l="l" t="t" r="r" b="b"/>
            <a:pathLst>
              <a:path w="539052" h="782265">
                <a:moveTo>
                  <a:pt x="0" y="0"/>
                </a:moveTo>
                <a:lnTo>
                  <a:pt x="539051" y="0"/>
                </a:lnTo>
                <a:lnTo>
                  <a:pt x="539051" y="782265"/>
                </a:lnTo>
                <a:lnTo>
                  <a:pt x="0" y="78226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=""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329641" y="5033328"/>
            <a:ext cx="747739" cy="1144708"/>
          </a:xfrm>
          <a:custGeom>
            <a:avLst/>
            <a:gdLst/>
            <a:ahLst/>
            <a:cxnLst/>
            <a:rect l="l" t="t" r="r" b="b"/>
            <a:pathLst>
              <a:path w="747739" h="1144708">
                <a:moveTo>
                  <a:pt x="0" y="0"/>
                </a:moveTo>
                <a:lnTo>
                  <a:pt x="747739" y="0"/>
                </a:lnTo>
                <a:lnTo>
                  <a:pt x="747739" y="1144708"/>
                </a:lnTo>
                <a:lnTo>
                  <a:pt x="0" y="1144708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="" xmlns:asvg="http://schemas.microsoft.com/office/drawing/2016/SVG/main" r:embed="rId23"/>
                </a:ext>
              </a:extLst>
            </a:blip>
            <a:stretch>
              <a:fillRect l="-12304" r="-13228"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6235658" y="7498407"/>
            <a:ext cx="416335" cy="703627"/>
          </a:xfrm>
          <a:custGeom>
            <a:avLst/>
            <a:gdLst/>
            <a:ahLst/>
            <a:cxnLst/>
            <a:rect l="l" t="t" r="r" b="b"/>
            <a:pathLst>
              <a:path w="416335" h="703627">
                <a:moveTo>
                  <a:pt x="0" y="0"/>
                </a:moveTo>
                <a:lnTo>
                  <a:pt x="416335" y="0"/>
                </a:lnTo>
                <a:lnTo>
                  <a:pt x="416335" y="703626"/>
                </a:lnTo>
                <a:lnTo>
                  <a:pt x="0" y="703626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="" xmlns:asvg="http://schemas.microsoft.com/office/drawing/2016/SVG/main" r:embed="rId25"/>
                </a:ext>
              </a:extLst>
            </a:blip>
            <a:stretch>
              <a:fillRect r="-16112" b="-8896"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2551942" y="5101226"/>
            <a:ext cx="1129661" cy="1071961"/>
          </a:xfrm>
          <a:custGeom>
            <a:avLst/>
            <a:gdLst/>
            <a:ahLst/>
            <a:cxnLst/>
            <a:rect l="l" t="t" r="r" b="b"/>
            <a:pathLst>
              <a:path w="1129661" h="1071961">
                <a:moveTo>
                  <a:pt x="0" y="0"/>
                </a:moveTo>
                <a:lnTo>
                  <a:pt x="1129660" y="0"/>
                </a:lnTo>
                <a:lnTo>
                  <a:pt x="1129660" y="1071962"/>
                </a:lnTo>
                <a:lnTo>
                  <a:pt x="0" y="1071962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="" xmlns:asvg="http://schemas.microsoft.com/office/drawing/2016/SVG/main" r:embed="rId27"/>
                </a:ext>
              </a:extLst>
            </a:blip>
            <a:stretch>
              <a:fillRect t="-2316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2168275" y="5296359"/>
            <a:ext cx="1086367" cy="1576523"/>
          </a:xfrm>
          <a:custGeom>
            <a:avLst/>
            <a:gdLst/>
            <a:ahLst/>
            <a:cxnLst/>
            <a:rect l="l" t="t" r="r" b="b"/>
            <a:pathLst>
              <a:path w="1086367" h="1576523">
                <a:moveTo>
                  <a:pt x="0" y="0"/>
                </a:moveTo>
                <a:lnTo>
                  <a:pt x="1086367" y="0"/>
                </a:lnTo>
                <a:lnTo>
                  <a:pt x="1086367" y="1576523"/>
                </a:lnTo>
                <a:lnTo>
                  <a:pt x="0" y="1576523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=""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4185432" y="6178036"/>
            <a:ext cx="637167" cy="863708"/>
          </a:xfrm>
          <a:custGeom>
            <a:avLst/>
            <a:gdLst/>
            <a:ahLst/>
            <a:cxnLst/>
            <a:rect l="l" t="t" r="r" b="b"/>
            <a:pathLst>
              <a:path w="637167" h="863708">
                <a:moveTo>
                  <a:pt x="0" y="0"/>
                </a:moveTo>
                <a:lnTo>
                  <a:pt x="637167" y="0"/>
                </a:lnTo>
                <a:lnTo>
                  <a:pt x="637167" y="863708"/>
                </a:lnTo>
                <a:lnTo>
                  <a:pt x="0" y="86370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="" xmlns:asvg="http://schemas.microsoft.com/office/drawing/2016/SVG/main" r:embed="rId31"/>
                </a:ext>
              </a:extLst>
            </a:blip>
            <a:stretch>
              <a:fillRect b="-45950"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6562284" y="7914664"/>
            <a:ext cx="944550" cy="1159566"/>
          </a:xfrm>
          <a:custGeom>
            <a:avLst/>
            <a:gdLst/>
            <a:ahLst/>
            <a:cxnLst/>
            <a:rect l="l" t="t" r="r" b="b"/>
            <a:pathLst>
              <a:path w="944550" h="1159566">
                <a:moveTo>
                  <a:pt x="0" y="0"/>
                </a:moveTo>
                <a:lnTo>
                  <a:pt x="944550" y="0"/>
                </a:lnTo>
                <a:lnTo>
                  <a:pt x="944550" y="1159565"/>
                </a:lnTo>
                <a:lnTo>
                  <a:pt x="0" y="1159565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="" xmlns:asvg="http://schemas.microsoft.com/office/drawing/2016/SVG/main" r:embed="rId33"/>
                </a:ext>
              </a:extLst>
            </a:blip>
            <a:stretch>
              <a:fillRect b="-14875"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0827145" y="8635363"/>
            <a:ext cx="473702" cy="596284"/>
          </a:xfrm>
          <a:custGeom>
            <a:avLst/>
            <a:gdLst/>
            <a:ahLst/>
            <a:cxnLst/>
            <a:rect l="l" t="t" r="r" b="b"/>
            <a:pathLst>
              <a:path w="473702" h="596284">
                <a:moveTo>
                  <a:pt x="0" y="0"/>
                </a:moveTo>
                <a:lnTo>
                  <a:pt x="473702" y="0"/>
                </a:lnTo>
                <a:lnTo>
                  <a:pt x="473702" y="596283"/>
                </a:lnTo>
                <a:lnTo>
                  <a:pt x="0" y="596283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="" xmlns:asvg="http://schemas.microsoft.com/office/drawing/2016/SVG/main" r:embed="rId35"/>
                </a:ext>
              </a:extLst>
            </a:blip>
            <a:stretch>
              <a:fillRect t="-31556" b="-12645"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5095421" y="2439525"/>
            <a:ext cx="2933727" cy="1635066"/>
          </a:xfrm>
          <a:custGeom>
            <a:avLst/>
            <a:gdLst/>
            <a:ahLst/>
            <a:cxnLst/>
            <a:rect l="l" t="t" r="r" b="b"/>
            <a:pathLst>
              <a:path w="2933727" h="1635066">
                <a:moveTo>
                  <a:pt x="0" y="0"/>
                </a:moveTo>
                <a:lnTo>
                  <a:pt x="2933727" y="0"/>
                </a:lnTo>
                <a:lnTo>
                  <a:pt x="2933727" y="1635066"/>
                </a:lnTo>
                <a:lnTo>
                  <a:pt x="0" y="1635066"/>
                </a:lnTo>
                <a:lnTo>
                  <a:pt x="0" y="0"/>
                </a:lnTo>
                <a:close/>
              </a:path>
            </a:pathLst>
          </a:custGeom>
          <a:blipFill>
            <a:blip r:embed="rId36"/>
            <a:stretch>
              <a:fillRect t="-133631" r="-18491"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454944" y="1693822"/>
            <a:ext cx="9708745" cy="2768006"/>
            <a:chOff x="0" y="0"/>
            <a:chExt cx="2334303" cy="66552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2334303" cy="665520"/>
            </a:xfrm>
            <a:custGeom>
              <a:avLst/>
              <a:gdLst/>
              <a:ahLst/>
              <a:cxnLst/>
              <a:rect l="l" t="t" r="r" b="b"/>
              <a:pathLst>
                <a:path w="2334303" h="665520">
                  <a:moveTo>
                    <a:pt x="40668" y="0"/>
                  </a:moveTo>
                  <a:lnTo>
                    <a:pt x="2293635" y="0"/>
                  </a:lnTo>
                  <a:cubicBezTo>
                    <a:pt x="2304421" y="0"/>
                    <a:pt x="2314765" y="4285"/>
                    <a:pt x="2322392" y="11911"/>
                  </a:cubicBezTo>
                  <a:cubicBezTo>
                    <a:pt x="2330019" y="19538"/>
                    <a:pt x="2334303" y="29882"/>
                    <a:pt x="2334303" y="40668"/>
                  </a:cubicBezTo>
                  <a:lnTo>
                    <a:pt x="2334303" y="624852"/>
                  </a:lnTo>
                  <a:cubicBezTo>
                    <a:pt x="2334303" y="635638"/>
                    <a:pt x="2330019" y="645982"/>
                    <a:pt x="2322392" y="653609"/>
                  </a:cubicBezTo>
                  <a:cubicBezTo>
                    <a:pt x="2314765" y="661236"/>
                    <a:pt x="2304421" y="665520"/>
                    <a:pt x="2293635" y="665520"/>
                  </a:cubicBezTo>
                  <a:lnTo>
                    <a:pt x="40668" y="665520"/>
                  </a:lnTo>
                  <a:cubicBezTo>
                    <a:pt x="29882" y="665520"/>
                    <a:pt x="19538" y="661236"/>
                    <a:pt x="11911" y="653609"/>
                  </a:cubicBezTo>
                  <a:cubicBezTo>
                    <a:pt x="4285" y="645982"/>
                    <a:pt x="0" y="635638"/>
                    <a:pt x="0" y="624852"/>
                  </a:cubicBezTo>
                  <a:lnTo>
                    <a:pt x="0" y="40668"/>
                  </a:lnTo>
                  <a:cubicBezTo>
                    <a:pt x="0" y="29882"/>
                    <a:pt x="4285" y="19538"/>
                    <a:pt x="11911" y="11911"/>
                  </a:cubicBezTo>
                  <a:cubicBezTo>
                    <a:pt x="19538" y="4285"/>
                    <a:pt x="29882" y="0"/>
                    <a:pt x="40668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282A29"/>
              </a:solidFill>
              <a:prstDash val="solid"/>
              <a:round/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2334303" cy="70362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905595" y="1905385"/>
            <a:ext cx="8269117" cy="583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79"/>
              </a:lnSpc>
            </a:pPr>
            <a:r>
              <a:rPr lang="en-US" sz="3270" b="1">
                <a:solidFill>
                  <a:srgbClr val="2E2E2E"/>
                </a:solidFill>
                <a:latin typeface="Poppins Bold"/>
                <a:ea typeface="Poppins Bold"/>
                <a:cs typeface="Poppins Bold"/>
                <a:sym typeface="Poppins Bold"/>
              </a:rPr>
              <a:t>DRUŽSTEVNÍ BYDLENÍ V AREÁLU BÝVALÉ</a:t>
            </a:r>
          </a:p>
        </p:txBody>
      </p:sp>
      <p:sp>
        <p:nvSpPr>
          <p:cNvPr id="29" name="Freeform 29"/>
          <p:cNvSpPr/>
          <p:nvPr/>
        </p:nvSpPr>
        <p:spPr>
          <a:xfrm flipH="1">
            <a:off x="5633705" y="2869201"/>
            <a:ext cx="4813406" cy="1565659"/>
          </a:xfrm>
          <a:custGeom>
            <a:avLst/>
            <a:gdLst/>
            <a:ahLst/>
            <a:cxnLst/>
            <a:rect l="l" t="t" r="r" b="b"/>
            <a:pathLst>
              <a:path w="4813406" h="1565659">
                <a:moveTo>
                  <a:pt x="4813407" y="0"/>
                </a:moveTo>
                <a:lnTo>
                  <a:pt x="0" y="0"/>
                </a:lnTo>
                <a:lnTo>
                  <a:pt x="0" y="1565658"/>
                </a:lnTo>
                <a:lnTo>
                  <a:pt x="4813407" y="1565658"/>
                </a:lnTo>
                <a:lnTo>
                  <a:pt x="4813407" y="0"/>
                </a:lnTo>
                <a:close/>
              </a:path>
            </a:pathLst>
          </a:custGeom>
          <a:blipFill>
            <a:blip r:embed="rId5">
              <a:alphaModFix amt="71000"/>
            </a:blip>
            <a:stretch>
              <a:fillRect b="-112131"/>
            </a:stretch>
          </a:blipFill>
        </p:spPr>
      </p:sp>
      <p:sp>
        <p:nvSpPr>
          <p:cNvPr id="30" name="Freeform 30"/>
          <p:cNvSpPr/>
          <p:nvPr/>
        </p:nvSpPr>
        <p:spPr>
          <a:xfrm flipH="1">
            <a:off x="8480178" y="-1347595"/>
            <a:ext cx="3906073" cy="2695190"/>
          </a:xfrm>
          <a:custGeom>
            <a:avLst/>
            <a:gdLst/>
            <a:ahLst/>
            <a:cxnLst/>
            <a:rect l="l" t="t" r="r" b="b"/>
            <a:pathLst>
              <a:path w="3906073" h="2695190">
                <a:moveTo>
                  <a:pt x="3906073" y="0"/>
                </a:moveTo>
                <a:lnTo>
                  <a:pt x="0" y="0"/>
                </a:lnTo>
                <a:lnTo>
                  <a:pt x="0" y="2695190"/>
                </a:lnTo>
                <a:lnTo>
                  <a:pt x="3906073" y="2695190"/>
                </a:lnTo>
                <a:lnTo>
                  <a:pt x="3906073" y="0"/>
                </a:lnTo>
                <a:close/>
              </a:path>
            </a:pathLst>
          </a:custGeom>
          <a:blipFill>
            <a:blip r:embed="rId5">
              <a:alphaModFix amt="71000"/>
            </a:blip>
            <a:stretch>
              <a:fillRect/>
            </a:stretch>
          </a:blipFill>
        </p:spPr>
      </p:sp>
      <p:sp>
        <p:nvSpPr>
          <p:cNvPr id="31" name="Freeform 31"/>
          <p:cNvSpPr/>
          <p:nvPr/>
        </p:nvSpPr>
        <p:spPr>
          <a:xfrm>
            <a:off x="10702740" y="5945632"/>
            <a:ext cx="7341298" cy="3994810"/>
          </a:xfrm>
          <a:custGeom>
            <a:avLst/>
            <a:gdLst/>
            <a:ahLst/>
            <a:cxnLst/>
            <a:rect l="l" t="t" r="r" b="b"/>
            <a:pathLst>
              <a:path w="7341298" h="3994810">
                <a:moveTo>
                  <a:pt x="0" y="0"/>
                </a:moveTo>
                <a:lnTo>
                  <a:pt x="7341298" y="0"/>
                </a:lnTo>
                <a:lnTo>
                  <a:pt x="7341298" y="3994810"/>
                </a:lnTo>
                <a:lnTo>
                  <a:pt x="0" y="3994810"/>
                </a:lnTo>
                <a:lnTo>
                  <a:pt x="0" y="0"/>
                </a:lnTo>
                <a:close/>
              </a:path>
            </a:pathLst>
          </a:custGeom>
          <a:blipFill>
            <a:blip r:embed="rId37"/>
            <a:stretch>
              <a:fillRect/>
            </a:stretch>
          </a:blipFill>
          <a:ln w="85725" cap="sq">
            <a:solidFill>
              <a:srgbClr val="000000"/>
            </a:solidFill>
            <a:prstDash val="solid"/>
            <a:miter/>
          </a:ln>
        </p:spPr>
      </p:sp>
      <p:sp>
        <p:nvSpPr>
          <p:cNvPr id="32" name="Freeform 32"/>
          <p:cNvSpPr/>
          <p:nvPr/>
        </p:nvSpPr>
        <p:spPr>
          <a:xfrm>
            <a:off x="2774239" y="5945632"/>
            <a:ext cx="7264147" cy="3994810"/>
          </a:xfrm>
          <a:custGeom>
            <a:avLst/>
            <a:gdLst/>
            <a:ahLst/>
            <a:cxnLst/>
            <a:rect l="l" t="t" r="r" b="b"/>
            <a:pathLst>
              <a:path w="7264147" h="3994810">
                <a:moveTo>
                  <a:pt x="0" y="0"/>
                </a:moveTo>
                <a:lnTo>
                  <a:pt x="7264147" y="0"/>
                </a:lnTo>
                <a:lnTo>
                  <a:pt x="7264147" y="3994810"/>
                </a:lnTo>
                <a:lnTo>
                  <a:pt x="0" y="3994810"/>
                </a:lnTo>
                <a:lnTo>
                  <a:pt x="0" y="0"/>
                </a:lnTo>
                <a:close/>
              </a:path>
            </a:pathLst>
          </a:custGeom>
          <a:blipFill>
            <a:blip r:embed="rId38"/>
            <a:stretch>
              <a:fillRect/>
            </a:stretch>
          </a:blipFill>
          <a:ln w="85725" cap="sq">
            <a:solidFill>
              <a:srgbClr val="000000"/>
            </a:solidFill>
            <a:prstDash val="solid"/>
            <a:miter/>
          </a:ln>
        </p:spPr>
      </p:sp>
      <p:sp>
        <p:nvSpPr>
          <p:cNvPr id="33" name="Freeform 33"/>
          <p:cNvSpPr/>
          <p:nvPr/>
        </p:nvSpPr>
        <p:spPr>
          <a:xfrm>
            <a:off x="10702740" y="1647169"/>
            <a:ext cx="7326407" cy="4088913"/>
          </a:xfrm>
          <a:custGeom>
            <a:avLst/>
            <a:gdLst/>
            <a:ahLst/>
            <a:cxnLst/>
            <a:rect l="l" t="t" r="r" b="b"/>
            <a:pathLst>
              <a:path w="7326407" h="4088913">
                <a:moveTo>
                  <a:pt x="0" y="0"/>
                </a:moveTo>
                <a:lnTo>
                  <a:pt x="7326408" y="0"/>
                </a:lnTo>
                <a:lnTo>
                  <a:pt x="7326408" y="4088913"/>
                </a:lnTo>
                <a:lnTo>
                  <a:pt x="0" y="4088913"/>
                </a:lnTo>
                <a:lnTo>
                  <a:pt x="0" y="0"/>
                </a:lnTo>
                <a:close/>
              </a:path>
            </a:pathLst>
          </a:custGeom>
          <a:blipFill>
            <a:blip r:embed="rId39"/>
            <a:stretch>
              <a:fillRect/>
            </a:stretch>
          </a:blipFill>
          <a:ln w="85725" cap="sq">
            <a:solidFill>
              <a:srgbClr val="000000"/>
            </a:solidFill>
            <a:prstDash val="solid"/>
            <a:miter/>
          </a:ln>
        </p:spPr>
      </p:sp>
      <p:sp>
        <p:nvSpPr>
          <p:cNvPr id="35" name="TextBox 35"/>
          <p:cNvSpPr txBox="1"/>
          <p:nvPr/>
        </p:nvSpPr>
        <p:spPr>
          <a:xfrm>
            <a:off x="905595" y="2812362"/>
            <a:ext cx="10822824" cy="18843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186"/>
              </a:lnSpc>
            </a:pPr>
            <a:r>
              <a:rPr lang="en-US" sz="14186">
                <a:solidFill>
                  <a:srgbClr val="2E2E2E"/>
                </a:solidFill>
                <a:latin typeface="Le Petit Cochon"/>
                <a:ea typeface="Le Petit Cochon"/>
                <a:cs typeface="Le Petit Cochon"/>
                <a:sym typeface="Le Petit Cochon"/>
              </a:rPr>
              <a:t>MLÉKÁRNY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EE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-1908129" y="-1507745"/>
            <a:ext cx="7477935" cy="5159775"/>
          </a:xfrm>
          <a:custGeom>
            <a:avLst/>
            <a:gdLst/>
            <a:ahLst/>
            <a:cxnLst/>
            <a:rect l="l" t="t" r="r" b="b"/>
            <a:pathLst>
              <a:path w="7477935" h="5159775">
                <a:moveTo>
                  <a:pt x="7477935" y="0"/>
                </a:moveTo>
                <a:lnTo>
                  <a:pt x="0" y="0"/>
                </a:lnTo>
                <a:lnTo>
                  <a:pt x="0" y="5159775"/>
                </a:lnTo>
                <a:lnTo>
                  <a:pt x="7477935" y="5159775"/>
                </a:lnTo>
                <a:lnTo>
                  <a:pt x="7477935" y="0"/>
                </a:lnTo>
                <a:close/>
              </a:path>
            </a:pathLst>
          </a:custGeom>
          <a:blipFill>
            <a:blip r:embed="rId2">
              <a:alphaModFix amt="71000"/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433616" y="-131671"/>
            <a:ext cx="6363808" cy="4391028"/>
          </a:xfrm>
          <a:custGeom>
            <a:avLst/>
            <a:gdLst/>
            <a:ahLst/>
            <a:cxnLst/>
            <a:rect l="l" t="t" r="r" b="b"/>
            <a:pathLst>
              <a:path w="6363808" h="4391028">
                <a:moveTo>
                  <a:pt x="0" y="0"/>
                </a:moveTo>
                <a:lnTo>
                  <a:pt x="6363808" y="0"/>
                </a:lnTo>
                <a:lnTo>
                  <a:pt x="6363808" y="4391028"/>
                </a:lnTo>
                <a:lnTo>
                  <a:pt x="0" y="439102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1000"/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095421" y="2439525"/>
            <a:ext cx="2933727" cy="1635066"/>
          </a:xfrm>
          <a:custGeom>
            <a:avLst/>
            <a:gdLst/>
            <a:ahLst/>
            <a:cxnLst/>
            <a:rect l="l" t="t" r="r" b="b"/>
            <a:pathLst>
              <a:path w="2933727" h="1635066">
                <a:moveTo>
                  <a:pt x="0" y="0"/>
                </a:moveTo>
                <a:lnTo>
                  <a:pt x="2933727" y="0"/>
                </a:lnTo>
                <a:lnTo>
                  <a:pt x="2933727" y="1635066"/>
                </a:lnTo>
                <a:lnTo>
                  <a:pt x="0" y="16350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42000"/>
            </a:blip>
            <a:stretch>
              <a:fillRect t="-133631" r="-18491"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5633705" y="2869201"/>
            <a:ext cx="4813406" cy="1565659"/>
          </a:xfrm>
          <a:custGeom>
            <a:avLst/>
            <a:gdLst/>
            <a:ahLst/>
            <a:cxnLst/>
            <a:rect l="l" t="t" r="r" b="b"/>
            <a:pathLst>
              <a:path w="4813406" h="1565659">
                <a:moveTo>
                  <a:pt x="4813407" y="0"/>
                </a:moveTo>
                <a:lnTo>
                  <a:pt x="0" y="0"/>
                </a:lnTo>
                <a:lnTo>
                  <a:pt x="0" y="1565658"/>
                </a:lnTo>
                <a:lnTo>
                  <a:pt x="4813407" y="1565658"/>
                </a:lnTo>
                <a:lnTo>
                  <a:pt x="4813407" y="0"/>
                </a:lnTo>
                <a:close/>
              </a:path>
            </a:pathLst>
          </a:custGeom>
          <a:blipFill>
            <a:blip r:embed="rId2">
              <a:alphaModFix amt="71000"/>
            </a:blip>
            <a:stretch>
              <a:fillRect b="-112131"/>
            </a:stretch>
          </a:blipFill>
        </p:spPr>
      </p:sp>
      <p:sp>
        <p:nvSpPr>
          <p:cNvPr id="6" name="Freeform 6"/>
          <p:cNvSpPr/>
          <p:nvPr/>
        </p:nvSpPr>
        <p:spPr>
          <a:xfrm flipH="1">
            <a:off x="8480178" y="-1347595"/>
            <a:ext cx="3906073" cy="2695190"/>
          </a:xfrm>
          <a:custGeom>
            <a:avLst/>
            <a:gdLst/>
            <a:ahLst/>
            <a:cxnLst/>
            <a:rect l="l" t="t" r="r" b="b"/>
            <a:pathLst>
              <a:path w="3906073" h="2695190">
                <a:moveTo>
                  <a:pt x="3906073" y="0"/>
                </a:moveTo>
                <a:lnTo>
                  <a:pt x="0" y="0"/>
                </a:lnTo>
                <a:lnTo>
                  <a:pt x="0" y="2695190"/>
                </a:lnTo>
                <a:lnTo>
                  <a:pt x="3906073" y="2695190"/>
                </a:lnTo>
                <a:lnTo>
                  <a:pt x="3906073" y="0"/>
                </a:lnTo>
                <a:close/>
              </a:path>
            </a:pathLst>
          </a:custGeom>
          <a:blipFill>
            <a:blip r:embed="rId2">
              <a:alphaModFix amt="71000"/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4583696" y="5357066"/>
            <a:ext cx="456458" cy="820970"/>
          </a:xfrm>
          <a:custGeom>
            <a:avLst/>
            <a:gdLst/>
            <a:ahLst/>
            <a:cxnLst/>
            <a:rect l="l" t="t" r="r" b="b"/>
            <a:pathLst>
              <a:path w="456458" h="820970">
                <a:moveTo>
                  <a:pt x="0" y="0"/>
                </a:moveTo>
                <a:lnTo>
                  <a:pt x="456457" y="0"/>
                </a:lnTo>
                <a:lnTo>
                  <a:pt x="456457" y="820970"/>
                </a:lnTo>
                <a:lnTo>
                  <a:pt x="0" y="8209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42000"/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 t="-1780" r="-79398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0163689" y="7577052"/>
            <a:ext cx="539052" cy="782265"/>
          </a:xfrm>
          <a:custGeom>
            <a:avLst/>
            <a:gdLst/>
            <a:ahLst/>
            <a:cxnLst/>
            <a:rect l="l" t="t" r="r" b="b"/>
            <a:pathLst>
              <a:path w="539052" h="782265">
                <a:moveTo>
                  <a:pt x="0" y="0"/>
                </a:moveTo>
                <a:lnTo>
                  <a:pt x="539051" y="0"/>
                </a:lnTo>
                <a:lnTo>
                  <a:pt x="539051" y="782265"/>
                </a:lnTo>
                <a:lnTo>
                  <a:pt x="0" y="78226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42000"/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29641" y="5033328"/>
            <a:ext cx="747739" cy="1144708"/>
          </a:xfrm>
          <a:custGeom>
            <a:avLst/>
            <a:gdLst/>
            <a:ahLst/>
            <a:cxnLst/>
            <a:rect l="l" t="t" r="r" b="b"/>
            <a:pathLst>
              <a:path w="747739" h="1144708">
                <a:moveTo>
                  <a:pt x="0" y="0"/>
                </a:moveTo>
                <a:lnTo>
                  <a:pt x="747739" y="0"/>
                </a:lnTo>
                <a:lnTo>
                  <a:pt x="747739" y="1144708"/>
                </a:lnTo>
                <a:lnTo>
                  <a:pt x="0" y="114470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42000"/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 l="-12304" r="-13228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6235658" y="7498407"/>
            <a:ext cx="416335" cy="703627"/>
          </a:xfrm>
          <a:custGeom>
            <a:avLst/>
            <a:gdLst/>
            <a:ahLst/>
            <a:cxnLst/>
            <a:rect l="l" t="t" r="r" b="b"/>
            <a:pathLst>
              <a:path w="416335" h="703627">
                <a:moveTo>
                  <a:pt x="0" y="0"/>
                </a:moveTo>
                <a:lnTo>
                  <a:pt x="416335" y="0"/>
                </a:lnTo>
                <a:lnTo>
                  <a:pt x="416335" y="703626"/>
                </a:lnTo>
                <a:lnTo>
                  <a:pt x="0" y="70362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42000"/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 r="-16112" b="-8896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2551942" y="5101226"/>
            <a:ext cx="1129661" cy="1071961"/>
          </a:xfrm>
          <a:custGeom>
            <a:avLst/>
            <a:gdLst/>
            <a:ahLst/>
            <a:cxnLst/>
            <a:rect l="l" t="t" r="r" b="b"/>
            <a:pathLst>
              <a:path w="1129661" h="1071961">
                <a:moveTo>
                  <a:pt x="0" y="0"/>
                </a:moveTo>
                <a:lnTo>
                  <a:pt x="1129660" y="0"/>
                </a:lnTo>
                <a:lnTo>
                  <a:pt x="1129660" y="1071962"/>
                </a:lnTo>
                <a:lnTo>
                  <a:pt x="0" y="107196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42000"/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 t="-2316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2168275" y="5296359"/>
            <a:ext cx="1086367" cy="1576523"/>
          </a:xfrm>
          <a:custGeom>
            <a:avLst/>
            <a:gdLst/>
            <a:ahLst/>
            <a:cxnLst/>
            <a:rect l="l" t="t" r="r" b="b"/>
            <a:pathLst>
              <a:path w="1086367" h="1576523">
                <a:moveTo>
                  <a:pt x="0" y="0"/>
                </a:moveTo>
                <a:lnTo>
                  <a:pt x="1086367" y="0"/>
                </a:lnTo>
                <a:lnTo>
                  <a:pt x="1086367" y="1576523"/>
                </a:lnTo>
                <a:lnTo>
                  <a:pt x="0" y="157652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alphaModFix amt="42000"/>
              <a:extLst>
                <a:ext uri="{96DAC541-7B7A-43D3-8B79-37D633B846F1}">
                  <asvg:svgBlip xmlns=""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4185432" y="6178036"/>
            <a:ext cx="637167" cy="863708"/>
          </a:xfrm>
          <a:custGeom>
            <a:avLst/>
            <a:gdLst/>
            <a:ahLst/>
            <a:cxnLst/>
            <a:rect l="l" t="t" r="r" b="b"/>
            <a:pathLst>
              <a:path w="637167" h="863708">
                <a:moveTo>
                  <a:pt x="0" y="0"/>
                </a:moveTo>
                <a:lnTo>
                  <a:pt x="637167" y="0"/>
                </a:lnTo>
                <a:lnTo>
                  <a:pt x="637167" y="863708"/>
                </a:lnTo>
                <a:lnTo>
                  <a:pt x="0" y="86370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alphaModFix amt="42000"/>
              <a:extLst>
                <a:ext uri="{96DAC541-7B7A-43D3-8B79-37D633B846F1}">
                  <asvg:svgBlip xmlns="" xmlns:asvg="http://schemas.microsoft.com/office/drawing/2016/SVG/main" r:embed="rId17"/>
                </a:ext>
              </a:extLst>
            </a:blip>
            <a:stretch>
              <a:fillRect b="-45950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6562284" y="7914664"/>
            <a:ext cx="944550" cy="1159566"/>
          </a:xfrm>
          <a:custGeom>
            <a:avLst/>
            <a:gdLst/>
            <a:ahLst/>
            <a:cxnLst/>
            <a:rect l="l" t="t" r="r" b="b"/>
            <a:pathLst>
              <a:path w="944550" h="1159566">
                <a:moveTo>
                  <a:pt x="0" y="0"/>
                </a:moveTo>
                <a:lnTo>
                  <a:pt x="944550" y="0"/>
                </a:lnTo>
                <a:lnTo>
                  <a:pt x="944550" y="1159565"/>
                </a:lnTo>
                <a:lnTo>
                  <a:pt x="0" y="1159565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42000"/>
              <a:extLst>
                <a:ext uri="{96DAC541-7B7A-43D3-8B79-37D633B846F1}">
                  <asvg:svgBlip xmlns="" xmlns:asvg="http://schemas.microsoft.com/office/drawing/2016/SVG/main" r:embed="rId19"/>
                </a:ext>
              </a:extLst>
            </a:blip>
            <a:stretch>
              <a:fillRect b="-14875"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-400584" y="3257058"/>
            <a:ext cx="20930639" cy="7421140"/>
            <a:chOff x="0" y="0"/>
            <a:chExt cx="27907519" cy="9894853"/>
          </a:xfrm>
        </p:grpSpPr>
        <p:sp>
          <p:nvSpPr>
            <p:cNvPr id="16" name="Freeform 16"/>
            <p:cNvSpPr/>
            <p:nvPr/>
          </p:nvSpPr>
          <p:spPr>
            <a:xfrm>
              <a:off x="103492" y="7568595"/>
              <a:ext cx="26244220" cy="2326258"/>
            </a:xfrm>
            <a:custGeom>
              <a:avLst/>
              <a:gdLst/>
              <a:ahLst/>
              <a:cxnLst/>
              <a:rect l="l" t="t" r="r" b="b"/>
              <a:pathLst>
                <a:path w="26244220" h="2326258">
                  <a:moveTo>
                    <a:pt x="0" y="0"/>
                  </a:moveTo>
                  <a:lnTo>
                    <a:pt x="26244220" y="0"/>
                  </a:lnTo>
                  <a:lnTo>
                    <a:pt x="26244220" y="2326258"/>
                  </a:lnTo>
                  <a:lnTo>
                    <a:pt x="0" y="23262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alphaModFix amt="42000"/>
              </a:blip>
              <a:stretch>
                <a:fillRect t="-651645"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0" y="579423"/>
              <a:ext cx="5950459" cy="8161478"/>
            </a:xfrm>
            <a:custGeom>
              <a:avLst/>
              <a:gdLst/>
              <a:ahLst/>
              <a:cxnLst/>
              <a:rect l="l" t="t" r="r" b="b"/>
              <a:pathLst>
                <a:path w="5950459" h="8161478">
                  <a:moveTo>
                    <a:pt x="0" y="0"/>
                  </a:moveTo>
                  <a:lnTo>
                    <a:pt x="5950459" y="0"/>
                  </a:lnTo>
                  <a:lnTo>
                    <a:pt x="5950459" y="8161478"/>
                  </a:lnTo>
                  <a:lnTo>
                    <a:pt x="0" y="8161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1">
                <a:alphaModFix amt="42000"/>
                <a:extLst>
                  <a:ext uri="{96DAC541-7B7A-43D3-8B79-37D633B846F1}">
                    <asvg:svgBlip xmlns="" xmlns:asvg="http://schemas.microsoft.com/office/drawing/2016/SVG/main" r:embed="rId2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8" name="Freeform 18"/>
            <p:cNvSpPr/>
            <p:nvPr/>
          </p:nvSpPr>
          <p:spPr>
            <a:xfrm>
              <a:off x="5788978" y="0"/>
              <a:ext cx="4513484" cy="8740901"/>
            </a:xfrm>
            <a:custGeom>
              <a:avLst/>
              <a:gdLst/>
              <a:ahLst/>
              <a:cxnLst/>
              <a:rect l="l" t="t" r="r" b="b"/>
              <a:pathLst>
                <a:path w="4513484" h="8740901">
                  <a:moveTo>
                    <a:pt x="0" y="0"/>
                  </a:moveTo>
                  <a:lnTo>
                    <a:pt x="4513483" y="0"/>
                  </a:lnTo>
                  <a:lnTo>
                    <a:pt x="4513483" y="8740901"/>
                  </a:lnTo>
                  <a:lnTo>
                    <a:pt x="0" y="87409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>
                <a:alphaModFix amt="42000"/>
                <a:extLst>
                  <a:ext uri="{96DAC541-7B7A-43D3-8B79-37D633B846F1}">
                    <asvg:svgBlip xmlns="" xmlns:asvg="http://schemas.microsoft.com/office/drawing/2016/SVG/main" r:embed="rId2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9" name="Freeform 19"/>
            <p:cNvSpPr/>
            <p:nvPr/>
          </p:nvSpPr>
          <p:spPr>
            <a:xfrm>
              <a:off x="9902096" y="982608"/>
              <a:ext cx="4016531" cy="7758294"/>
            </a:xfrm>
            <a:custGeom>
              <a:avLst/>
              <a:gdLst/>
              <a:ahLst/>
              <a:cxnLst/>
              <a:rect l="l" t="t" r="r" b="b"/>
              <a:pathLst>
                <a:path w="4016531" h="7758294">
                  <a:moveTo>
                    <a:pt x="0" y="0"/>
                  </a:moveTo>
                  <a:lnTo>
                    <a:pt x="4016531" y="0"/>
                  </a:lnTo>
                  <a:lnTo>
                    <a:pt x="4016531" y="7758293"/>
                  </a:lnTo>
                  <a:lnTo>
                    <a:pt x="0" y="77582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5">
                <a:alphaModFix amt="42000"/>
                <a:extLst>
                  <a:ext uri="{96DAC541-7B7A-43D3-8B79-37D633B846F1}">
                    <asvg:svgBlip xmlns="" xmlns:asvg="http://schemas.microsoft.com/office/drawing/2016/SVG/main" r:embed="rId26"/>
                  </a:ext>
                </a:extLst>
              </a:blip>
              <a:stretch>
                <a:fillRect l="-24852" r="-21832" b="-4954"/>
              </a:stretch>
            </a:blipFill>
          </p:spPr>
        </p:sp>
        <p:sp>
          <p:nvSpPr>
            <p:cNvPr id="20" name="Freeform 20"/>
            <p:cNvSpPr/>
            <p:nvPr/>
          </p:nvSpPr>
          <p:spPr>
            <a:xfrm>
              <a:off x="13587650" y="3504242"/>
              <a:ext cx="3234896" cy="5097973"/>
            </a:xfrm>
            <a:custGeom>
              <a:avLst/>
              <a:gdLst/>
              <a:ahLst/>
              <a:cxnLst/>
              <a:rect l="l" t="t" r="r" b="b"/>
              <a:pathLst>
                <a:path w="3234896" h="5097973">
                  <a:moveTo>
                    <a:pt x="0" y="0"/>
                  </a:moveTo>
                  <a:lnTo>
                    <a:pt x="3234895" y="0"/>
                  </a:lnTo>
                  <a:lnTo>
                    <a:pt x="3234895" y="5097973"/>
                  </a:lnTo>
                  <a:lnTo>
                    <a:pt x="0" y="50979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7">
                <a:alphaModFix amt="42000"/>
                <a:extLst>
                  <a:ext uri="{96DAC541-7B7A-43D3-8B79-37D633B846F1}">
                    <asvg:svgBlip xmlns="" xmlns:asvg="http://schemas.microsoft.com/office/drawing/2016/SVG/main" r:embed="rId2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1" name="Freeform 21"/>
            <p:cNvSpPr/>
            <p:nvPr/>
          </p:nvSpPr>
          <p:spPr>
            <a:xfrm>
              <a:off x="16822545" y="0"/>
              <a:ext cx="4285467" cy="8602215"/>
            </a:xfrm>
            <a:custGeom>
              <a:avLst/>
              <a:gdLst/>
              <a:ahLst/>
              <a:cxnLst/>
              <a:rect l="l" t="t" r="r" b="b"/>
              <a:pathLst>
                <a:path w="4285467" h="8602215">
                  <a:moveTo>
                    <a:pt x="0" y="0"/>
                  </a:moveTo>
                  <a:lnTo>
                    <a:pt x="4285468" y="0"/>
                  </a:lnTo>
                  <a:lnTo>
                    <a:pt x="4285468" y="8602215"/>
                  </a:lnTo>
                  <a:lnTo>
                    <a:pt x="0" y="86022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>
                <a:alphaModFix amt="42000"/>
                <a:extLst>
                  <a:ext uri="{96DAC541-7B7A-43D3-8B79-37D633B846F1}">
                    <asvg:svgBlip xmlns="" xmlns:asvg="http://schemas.microsoft.com/office/drawing/2016/SVG/main" r:embed="rId3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2" name="Freeform 22"/>
            <p:cNvSpPr/>
            <p:nvPr/>
          </p:nvSpPr>
          <p:spPr>
            <a:xfrm>
              <a:off x="21108013" y="1780899"/>
              <a:ext cx="3274232" cy="6821317"/>
            </a:xfrm>
            <a:custGeom>
              <a:avLst/>
              <a:gdLst/>
              <a:ahLst/>
              <a:cxnLst/>
              <a:rect l="l" t="t" r="r" b="b"/>
              <a:pathLst>
                <a:path w="3274232" h="6821317">
                  <a:moveTo>
                    <a:pt x="0" y="0"/>
                  </a:moveTo>
                  <a:lnTo>
                    <a:pt x="3274232" y="0"/>
                  </a:lnTo>
                  <a:lnTo>
                    <a:pt x="3274232" y="6821316"/>
                  </a:lnTo>
                  <a:lnTo>
                    <a:pt x="0" y="68213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>
                <a:alphaModFix amt="42000"/>
                <a:extLst>
                  <a:ext uri="{96DAC541-7B7A-43D3-8B79-37D633B846F1}">
                    <asvg:svgBlip xmlns="" xmlns:asvg="http://schemas.microsoft.com/office/drawing/2016/SVG/main" r:embed="rId3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23287170" y="1780899"/>
              <a:ext cx="4620349" cy="7592357"/>
            </a:xfrm>
            <a:custGeom>
              <a:avLst/>
              <a:gdLst/>
              <a:ahLst/>
              <a:cxnLst/>
              <a:rect l="l" t="t" r="r" b="b"/>
              <a:pathLst>
                <a:path w="4620349" h="7592357">
                  <a:moveTo>
                    <a:pt x="0" y="0"/>
                  </a:moveTo>
                  <a:lnTo>
                    <a:pt x="4620349" y="0"/>
                  </a:lnTo>
                  <a:lnTo>
                    <a:pt x="4620349" y="7592357"/>
                  </a:lnTo>
                  <a:lnTo>
                    <a:pt x="0" y="75923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3">
                <a:alphaModFix amt="42000"/>
                <a:extLst>
                  <a:ext uri="{96DAC541-7B7A-43D3-8B79-37D633B846F1}">
                    <asvg:svgBlip xmlns="" xmlns:asvg="http://schemas.microsoft.com/office/drawing/2016/SVG/main" r:embed="rId3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24" name="Freeform 24"/>
            <p:cNvSpPr/>
            <p:nvPr/>
          </p:nvSpPr>
          <p:spPr>
            <a:xfrm>
              <a:off x="14970306" y="7171073"/>
              <a:ext cx="631602" cy="795045"/>
            </a:xfrm>
            <a:custGeom>
              <a:avLst/>
              <a:gdLst/>
              <a:ahLst/>
              <a:cxnLst/>
              <a:rect l="l" t="t" r="r" b="b"/>
              <a:pathLst>
                <a:path w="631602" h="795045">
                  <a:moveTo>
                    <a:pt x="0" y="0"/>
                  </a:moveTo>
                  <a:lnTo>
                    <a:pt x="631602" y="0"/>
                  </a:lnTo>
                  <a:lnTo>
                    <a:pt x="631602" y="795044"/>
                  </a:lnTo>
                  <a:lnTo>
                    <a:pt x="0" y="795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5">
                <a:alphaModFix amt="42000"/>
                <a:extLst>
                  <a:ext uri="{96DAC541-7B7A-43D3-8B79-37D633B846F1}">
                    <asvg:svgBlip xmlns="" xmlns:asvg="http://schemas.microsoft.com/office/drawing/2016/SVG/main" r:embed="rId36"/>
                  </a:ext>
                </a:extLst>
              </a:blip>
              <a:stretch>
                <a:fillRect t="-31556" b="-12645"/>
              </a:stretch>
            </a:blipFill>
          </p:spPr>
        </p:sp>
      </p:grpSp>
      <p:grpSp>
        <p:nvGrpSpPr>
          <p:cNvPr id="25" name="Group 25"/>
          <p:cNvGrpSpPr/>
          <p:nvPr/>
        </p:nvGrpSpPr>
        <p:grpSpPr>
          <a:xfrm>
            <a:off x="329641" y="3257058"/>
            <a:ext cx="16181920" cy="4593162"/>
            <a:chOff x="0" y="0"/>
            <a:chExt cx="2108946" cy="598614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2108946" cy="598614"/>
            </a:xfrm>
            <a:custGeom>
              <a:avLst/>
              <a:gdLst/>
              <a:ahLst/>
              <a:cxnLst/>
              <a:rect l="l" t="t" r="r" b="b"/>
              <a:pathLst>
                <a:path w="2108946" h="598614">
                  <a:moveTo>
                    <a:pt x="24400" y="0"/>
                  </a:moveTo>
                  <a:lnTo>
                    <a:pt x="2084546" y="0"/>
                  </a:lnTo>
                  <a:cubicBezTo>
                    <a:pt x="2091017" y="0"/>
                    <a:pt x="2097224" y="2571"/>
                    <a:pt x="2101799" y="7147"/>
                  </a:cubicBezTo>
                  <a:cubicBezTo>
                    <a:pt x="2106375" y="11722"/>
                    <a:pt x="2108946" y="17929"/>
                    <a:pt x="2108946" y="24400"/>
                  </a:cubicBezTo>
                  <a:lnTo>
                    <a:pt x="2108946" y="574214"/>
                  </a:lnTo>
                  <a:cubicBezTo>
                    <a:pt x="2108946" y="580686"/>
                    <a:pt x="2106375" y="586892"/>
                    <a:pt x="2101799" y="591468"/>
                  </a:cubicBezTo>
                  <a:cubicBezTo>
                    <a:pt x="2097224" y="596044"/>
                    <a:pt x="2091017" y="598614"/>
                    <a:pt x="2084546" y="598614"/>
                  </a:cubicBezTo>
                  <a:lnTo>
                    <a:pt x="24400" y="598614"/>
                  </a:lnTo>
                  <a:cubicBezTo>
                    <a:pt x="17929" y="598614"/>
                    <a:pt x="11722" y="596044"/>
                    <a:pt x="7147" y="591468"/>
                  </a:cubicBezTo>
                  <a:cubicBezTo>
                    <a:pt x="2571" y="586892"/>
                    <a:pt x="0" y="580686"/>
                    <a:pt x="0" y="574214"/>
                  </a:cubicBezTo>
                  <a:lnTo>
                    <a:pt x="0" y="24400"/>
                  </a:lnTo>
                  <a:cubicBezTo>
                    <a:pt x="0" y="17929"/>
                    <a:pt x="2571" y="11722"/>
                    <a:pt x="7147" y="7147"/>
                  </a:cubicBezTo>
                  <a:cubicBezTo>
                    <a:pt x="11722" y="2571"/>
                    <a:pt x="17929" y="0"/>
                    <a:pt x="24400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282A29"/>
              </a:solidFill>
              <a:prstDash val="solid"/>
              <a:round/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0" y="-257175"/>
              <a:ext cx="2108946" cy="855789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l">
                <a:lnSpc>
                  <a:spcPts val="5327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329641" y="756935"/>
            <a:ext cx="9708745" cy="2297958"/>
            <a:chOff x="0" y="0"/>
            <a:chExt cx="2334303" cy="552505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2334303" cy="552505"/>
            </a:xfrm>
            <a:custGeom>
              <a:avLst/>
              <a:gdLst/>
              <a:ahLst/>
              <a:cxnLst/>
              <a:rect l="l" t="t" r="r" b="b"/>
              <a:pathLst>
                <a:path w="2334303" h="552505">
                  <a:moveTo>
                    <a:pt x="40668" y="0"/>
                  </a:moveTo>
                  <a:lnTo>
                    <a:pt x="2293635" y="0"/>
                  </a:lnTo>
                  <a:cubicBezTo>
                    <a:pt x="2304421" y="0"/>
                    <a:pt x="2314765" y="4285"/>
                    <a:pt x="2322392" y="11911"/>
                  </a:cubicBezTo>
                  <a:cubicBezTo>
                    <a:pt x="2330019" y="19538"/>
                    <a:pt x="2334303" y="29882"/>
                    <a:pt x="2334303" y="40668"/>
                  </a:cubicBezTo>
                  <a:lnTo>
                    <a:pt x="2334303" y="511837"/>
                  </a:lnTo>
                  <a:cubicBezTo>
                    <a:pt x="2334303" y="522623"/>
                    <a:pt x="2330019" y="532967"/>
                    <a:pt x="2322392" y="540594"/>
                  </a:cubicBezTo>
                  <a:cubicBezTo>
                    <a:pt x="2314765" y="548221"/>
                    <a:pt x="2304421" y="552505"/>
                    <a:pt x="2293635" y="552505"/>
                  </a:cubicBezTo>
                  <a:lnTo>
                    <a:pt x="40668" y="552505"/>
                  </a:lnTo>
                  <a:cubicBezTo>
                    <a:pt x="29882" y="552505"/>
                    <a:pt x="19538" y="548221"/>
                    <a:pt x="11911" y="540594"/>
                  </a:cubicBezTo>
                  <a:cubicBezTo>
                    <a:pt x="4285" y="532967"/>
                    <a:pt x="0" y="522623"/>
                    <a:pt x="0" y="511837"/>
                  </a:cubicBezTo>
                  <a:lnTo>
                    <a:pt x="0" y="40668"/>
                  </a:lnTo>
                  <a:cubicBezTo>
                    <a:pt x="0" y="29882"/>
                    <a:pt x="4285" y="19538"/>
                    <a:pt x="11911" y="11911"/>
                  </a:cubicBezTo>
                  <a:cubicBezTo>
                    <a:pt x="19538" y="4285"/>
                    <a:pt x="29882" y="0"/>
                    <a:pt x="40668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282A29"/>
              </a:solidFill>
              <a:prstDash val="solid"/>
              <a:round/>
            </a:ln>
          </p:spPr>
        </p:sp>
        <p:sp>
          <p:nvSpPr>
            <p:cNvPr id="30" name="TextBox 30"/>
            <p:cNvSpPr txBox="1"/>
            <p:nvPr/>
          </p:nvSpPr>
          <p:spPr>
            <a:xfrm>
              <a:off x="0" y="-38100"/>
              <a:ext cx="2334303" cy="5906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1002351" y="1801960"/>
            <a:ext cx="9062385" cy="14265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787"/>
              </a:lnSpc>
            </a:pPr>
            <a:r>
              <a:rPr lang="en-US" sz="10787">
                <a:solidFill>
                  <a:srgbClr val="2E2E2E"/>
                </a:solidFill>
                <a:latin typeface="Le Petit Cochon"/>
                <a:ea typeface="Le Petit Cochon"/>
                <a:cs typeface="Le Petit Cochon"/>
                <a:sym typeface="Le Petit Cochon"/>
              </a:rPr>
              <a:t>DRUŽSTVA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028700" y="894205"/>
            <a:ext cx="8269117" cy="524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59"/>
              </a:lnSpc>
            </a:pPr>
            <a:r>
              <a:rPr lang="en-US" sz="2970" b="1">
                <a:solidFill>
                  <a:srgbClr val="2E2E2E"/>
                </a:solidFill>
                <a:latin typeface="Poppins Bold"/>
                <a:ea typeface="Poppins Bold"/>
                <a:cs typeface="Poppins Bold"/>
                <a:sym typeface="Poppins Bold"/>
              </a:rPr>
              <a:t>ZÁKLADNÍ VÝCHODISKA MĚSTA PŘI VOLBĚ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744331" y="3580992"/>
            <a:ext cx="15471695" cy="41064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96"/>
              </a:lnSpc>
            </a:pPr>
            <a:r>
              <a:rPr lang="en-US" sz="2400" b="1">
                <a:solidFill>
                  <a:srgbClr val="2E2E2E"/>
                </a:solidFill>
                <a:latin typeface="Poppins Bold"/>
                <a:ea typeface="Poppins Bold"/>
                <a:cs typeface="Poppins Bold"/>
                <a:sym typeface="Poppins Bold"/>
              </a:rPr>
              <a:t>Prioritou města je doručení široké škály možnosti bydlení pro jeho stávající i možné obyvatele a nabídnout nejen mladým rodinám takové podmínky, aby se nestěhovaly pryč. Dostupná cena je maximální prioritou, a proto se vedení rozhodlo v tomto areálu ubírat cestou družstevního bydlení. Cena bytu pokrývá náklady na jeho vybudování, ale družstvo samotné, jelikož neusiluje ze své podstaty o zisk, by mělo být s výslednou cenou bytu/podílu levnější než od developera.</a:t>
            </a:r>
          </a:p>
          <a:p>
            <a:pPr algn="l">
              <a:lnSpc>
                <a:spcPts val="5496"/>
              </a:lnSpc>
            </a:pPr>
            <a:endParaRPr lang="en-US" sz="2400" b="1">
              <a:solidFill>
                <a:srgbClr val="2E2E2E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EE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112012" y="-1226767"/>
            <a:ext cx="20400012" cy="14077006"/>
            <a:chOff x="0" y="0"/>
            <a:chExt cx="27200015" cy="18769341"/>
          </a:xfrm>
        </p:grpSpPr>
        <p:sp>
          <p:nvSpPr>
            <p:cNvPr id="3" name="Freeform 3"/>
            <p:cNvSpPr/>
            <p:nvPr/>
          </p:nvSpPr>
          <p:spPr>
            <a:xfrm>
              <a:off x="17323535" y="792436"/>
              <a:ext cx="9876480" cy="15836921"/>
            </a:xfrm>
            <a:custGeom>
              <a:avLst/>
              <a:gdLst/>
              <a:ahLst/>
              <a:cxnLst/>
              <a:rect l="l" t="t" r="r" b="b"/>
              <a:pathLst>
                <a:path w="9876480" h="15836921">
                  <a:moveTo>
                    <a:pt x="0" y="0"/>
                  </a:moveTo>
                  <a:lnTo>
                    <a:pt x="9876480" y="0"/>
                  </a:lnTo>
                  <a:lnTo>
                    <a:pt x="9876480" y="15836921"/>
                  </a:lnTo>
                  <a:lnTo>
                    <a:pt x="0" y="158369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2000"/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9360976" y="5852994"/>
              <a:ext cx="8066253" cy="10317301"/>
            </a:xfrm>
            <a:custGeom>
              <a:avLst/>
              <a:gdLst/>
              <a:ahLst/>
              <a:cxnLst/>
              <a:rect l="l" t="t" r="r" b="b"/>
              <a:pathLst>
                <a:path w="8066253" h="10317301">
                  <a:moveTo>
                    <a:pt x="0" y="0"/>
                  </a:moveTo>
                  <a:lnTo>
                    <a:pt x="8066254" y="0"/>
                  </a:lnTo>
                  <a:lnTo>
                    <a:pt x="8066254" y="10317301"/>
                  </a:lnTo>
                  <a:lnTo>
                    <a:pt x="0" y="1031730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2000"/>
                <a:extLs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11410568" cy="18769341"/>
            </a:xfrm>
            <a:custGeom>
              <a:avLst/>
              <a:gdLst/>
              <a:ahLst/>
              <a:cxnLst/>
              <a:rect l="l" t="t" r="r" b="b"/>
              <a:pathLst>
                <a:path w="11410568" h="18769341">
                  <a:moveTo>
                    <a:pt x="0" y="0"/>
                  </a:moveTo>
                  <a:lnTo>
                    <a:pt x="11410568" y="0"/>
                  </a:lnTo>
                  <a:lnTo>
                    <a:pt x="11410568" y="18769341"/>
                  </a:lnTo>
                  <a:lnTo>
                    <a:pt x="0" y="187693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42000"/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1028700" y="1028700"/>
            <a:ext cx="8721266" cy="1682590"/>
            <a:chOff x="0" y="0"/>
            <a:chExt cx="2096881" cy="4045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96881" cy="404550"/>
            </a:xfrm>
            <a:custGeom>
              <a:avLst/>
              <a:gdLst/>
              <a:ahLst/>
              <a:cxnLst/>
              <a:rect l="l" t="t" r="r" b="b"/>
              <a:pathLst>
                <a:path w="2096881" h="404550">
                  <a:moveTo>
                    <a:pt x="45273" y="0"/>
                  </a:moveTo>
                  <a:lnTo>
                    <a:pt x="2051608" y="0"/>
                  </a:lnTo>
                  <a:cubicBezTo>
                    <a:pt x="2076611" y="0"/>
                    <a:pt x="2096881" y="20269"/>
                    <a:pt x="2096881" y="45273"/>
                  </a:cubicBezTo>
                  <a:lnTo>
                    <a:pt x="2096881" y="359277"/>
                  </a:lnTo>
                  <a:cubicBezTo>
                    <a:pt x="2096881" y="371285"/>
                    <a:pt x="2092111" y="382800"/>
                    <a:pt x="2083621" y="391290"/>
                  </a:cubicBezTo>
                  <a:cubicBezTo>
                    <a:pt x="2075131" y="399781"/>
                    <a:pt x="2063615" y="404550"/>
                    <a:pt x="2051608" y="404550"/>
                  </a:cubicBezTo>
                  <a:lnTo>
                    <a:pt x="45273" y="404550"/>
                  </a:lnTo>
                  <a:cubicBezTo>
                    <a:pt x="33266" y="404550"/>
                    <a:pt x="21750" y="399781"/>
                    <a:pt x="13260" y="391290"/>
                  </a:cubicBezTo>
                  <a:cubicBezTo>
                    <a:pt x="4770" y="382800"/>
                    <a:pt x="0" y="371285"/>
                    <a:pt x="0" y="359277"/>
                  </a:cubicBezTo>
                  <a:lnTo>
                    <a:pt x="0" y="45273"/>
                  </a:lnTo>
                  <a:cubicBezTo>
                    <a:pt x="0" y="20269"/>
                    <a:pt x="20269" y="0"/>
                    <a:pt x="45273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282A29"/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096881" cy="442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075716" y="1028700"/>
            <a:ext cx="7669709" cy="8229600"/>
            <a:chOff x="0" y="0"/>
            <a:chExt cx="757502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757502" cy="812800"/>
            </a:xfrm>
            <a:custGeom>
              <a:avLst/>
              <a:gdLst/>
              <a:ahLst/>
              <a:cxnLst/>
              <a:rect l="l" t="t" r="r" b="b"/>
              <a:pathLst>
                <a:path w="757502" h="812800">
                  <a:moveTo>
                    <a:pt x="23217" y="0"/>
                  </a:moveTo>
                  <a:lnTo>
                    <a:pt x="734286" y="0"/>
                  </a:lnTo>
                  <a:cubicBezTo>
                    <a:pt x="747108" y="0"/>
                    <a:pt x="757502" y="10394"/>
                    <a:pt x="757502" y="23217"/>
                  </a:cubicBezTo>
                  <a:lnTo>
                    <a:pt x="757502" y="789583"/>
                  </a:lnTo>
                  <a:cubicBezTo>
                    <a:pt x="757502" y="795741"/>
                    <a:pt x="755056" y="801646"/>
                    <a:pt x="750702" y="806000"/>
                  </a:cubicBezTo>
                  <a:cubicBezTo>
                    <a:pt x="746348" y="810354"/>
                    <a:pt x="740443" y="812800"/>
                    <a:pt x="734286" y="812800"/>
                  </a:cubicBezTo>
                  <a:lnTo>
                    <a:pt x="23217" y="812800"/>
                  </a:lnTo>
                  <a:cubicBezTo>
                    <a:pt x="17059" y="812800"/>
                    <a:pt x="11154" y="810354"/>
                    <a:pt x="6800" y="806000"/>
                  </a:cubicBezTo>
                  <a:cubicBezTo>
                    <a:pt x="2446" y="801646"/>
                    <a:pt x="0" y="795741"/>
                    <a:pt x="0" y="789583"/>
                  </a:cubicBezTo>
                  <a:lnTo>
                    <a:pt x="0" y="23217"/>
                  </a:lnTo>
                  <a:cubicBezTo>
                    <a:pt x="0" y="17059"/>
                    <a:pt x="2446" y="11154"/>
                    <a:pt x="6800" y="6800"/>
                  </a:cubicBezTo>
                  <a:cubicBezTo>
                    <a:pt x="11154" y="2446"/>
                    <a:pt x="17059" y="0"/>
                    <a:pt x="23217" y="0"/>
                  </a:cubicBezTo>
                  <a:close/>
                </a:path>
              </a:pathLst>
            </a:custGeom>
            <a:blipFill>
              <a:blip r:embed="rId8"/>
              <a:stretch>
                <a:fillRect l="-47202" r="-29060"/>
              </a:stretch>
            </a:blipFill>
            <a:ln w="38100" cap="rnd">
              <a:solidFill>
                <a:srgbClr val="282A29"/>
              </a:solidFill>
              <a:prstDash val="solid"/>
              <a:round/>
            </a:ln>
          </p:spPr>
        </p:sp>
      </p:grpSp>
      <p:grpSp>
        <p:nvGrpSpPr>
          <p:cNvPr id="11" name="Group 11"/>
          <p:cNvGrpSpPr/>
          <p:nvPr/>
        </p:nvGrpSpPr>
        <p:grpSpPr>
          <a:xfrm>
            <a:off x="1028700" y="2949540"/>
            <a:ext cx="8721266" cy="6308760"/>
            <a:chOff x="0" y="0"/>
            <a:chExt cx="1136619" cy="82220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36619" cy="822204"/>
            </a:xfrm>
            <a:custGeom>
              <a:avLst/>
              <a:gdLst/>
              <a:ahLst/>
              <a:cxnLst/>
              <a:rect l="l" t="t" r="r" b="b"/>
              <a:pathLst>
                <a:path w="1136619" h="822204">
                  <a:moveTo>
                    <a:pt x="45273" y="0"/>
                  </a:moveTo>
                  <a:lnTo>
                    <a:pt x="1091346" y="0"/>
                  </a:lnTo>
                  <a:cubicBezTo>
                    <a:pt x="1116350" y="0"/>
                    <a:pt x="1136619" y="20269"/>
                    <a:pt x="1136619" y="45273"/>
                  </a:cubicBezTo>
                  <a:lnTo>
                    <a:pt x="1136619" y="776931"/>
                  </a:lnTo>
                  <a:cubicBezTo>
                    <a:pt x="1136619" y="788938"/>
                    <a:pt x="1131849" y="800453"/>
                    <a:pt x="1123359" y="808944"/>
                  </a:cubicBezTo>
                  <a:cubicBezTo>
                    <a:pt x="1114869" y="817434"/>
                    <a:pt x="1103353" y="822204"/>
                    <a:pt x="1091346" y="822204"/>
                  </a:cubicBezTo>
                  <a:lnTo>
                    <a:pt x="45273" y="822204"/>
                  </a:lnTo>
                  <a:cubicBezTo>
                    <a:pt x="20269" y="822204"/>
                    <a:pt x="0" y="801934"/>
                    <a:pt x="0" y="776931"/>
                  </a:cubicBezTo>
                  <a:lnTo>
                    <a:pt x="0" y="45273"/>
                  </a:lnTo>
                  <a:cubicBezTo>
                    <a:pt x="0" y="20269"/>
                    <a:pt x="20269" y="0"/>
                    <a:pt x="45273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282A29"/>
              </a:solidFill>
              <a:prstDash val="solid"/>
              <a:round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66675"/>
              <a:ext cx="1136619" cy="888879"/>
            </a:xfrm>
            <a:prstGeom prst="rect">
              <a:avLst/>
            </a:prstGeom>
          </p:spPr>
          <p:txBody>
            <a:bodyPr lIns="254000" tIns="254000" rIns="254000" bIns="254000" rtlCol="0" anchor="t"/>
            <a:lstStyle/>
            <a:p>
              <a:pPr algn="l">
                <a:lnSpc>
                  <a:spcPts val="3499"/>
                </a:lnSpc>
              </a:pPr>
              <a:endParaRPr lang="cs-CZ" sz="2499" b="1" dirty="0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algn="l">
                <a:lnSpc>
                  <a:spcPts val="3499"/>
                </a:lnSpc>
              </a:pPr>
              <a:r>
                <a:rPr lang="en-US" sz="2499" b="1" dirty="0" err="1" smtClean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Studie</a:t>
              </a:r>
              <a:r>
                <a:rPr lang="en-US" sz="2499" b="1" dirty="0" smtClean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počítá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s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bytovými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domy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s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obsahem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         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cca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100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bytových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jednotek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.</a:t>
              </a:r>
            </a:p>
            <a:p>
              <a:pPr algn="l">
                <a:lnSpc>
                  <a:spcPts val="3499"/>
                </a:lnSpc>
              </a:pPr>
              <a:endParaRPr lang="en-US" sz="24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algn="l">
                <a:lnSpc>
                  <a:spcPts val="3499"/>
                </a:lnSpc>
              </a:pP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Lokalita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je v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lukrativní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části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města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,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obklopena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zástavbou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.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Vznik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bytových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prostor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s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sebou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nese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nutnost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zásahu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do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areálu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a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jeho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celkové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přepracování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.</a:t>
              </a:r>
            </a:p>
            <a:p>
              <a:pPr algn="l">
                <a:lnSpc>
                  <a:spcPts val="3499"/>
                </a:lnSpc>
              </a:pPr>
              <a:endParaRPr lang="en-US" sz="24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algn="l">
                <a:lnSpc>
                  <a:spcPts val="3499"/>
                </a:lnSpc>
                <a:spcBef>
                  <a:spcPct val="0"/>
                </a:spcBef>
              </a:pP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Možným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modelem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je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koupě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podílu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za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část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ceny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bytové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jednotky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a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zbylý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rozdíl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by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postupně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spláceli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vlastníci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družstvu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,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které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by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výstavbu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financovalo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hypotečně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.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241696" y="1441650"/>
            <a:ext cx="8268855" cy="1120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86"/>
              </a:lnSpc>
            </a:pPr>
            <a:r>
              <a:rPr lang="en-US" sz="8486">
                <a:solidFill>
                  <a:srgbClr val="2E2E2E"/>
                </a:solidFill>
                <a:latin typeface="Le Petit Cochon"/>
                <a:ea typeface="Le Petit Cochon"/>
                <a:cs typeface="Le Petit Cochon"/>
                <a:sym typeface="Le Petit Cochon"/>
              </a:rPr>
              <a:t>MODEL DRUŽSTVA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EE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3310" y="0"/>
            <a:ext cx="19543925" cy="11651027"/>
            <a:chOff x="0" y="0"/>
            <a:chExt cx="26058567" cy="15534703"/>
          </a:xfrm>
        </p:grpSpPr>
        <p:sp>
          <p:nvSpPr>
            <p:cNvPr id="3" name="Freeform 3"/>
            <p:cNvSpPr/>
            <p:nvPr/>
          </p:nvSpPr>
          <p:spPr>
            <a:xfrm>
              <a:off x="17669392" y="833456"/>
              <a:ext cx="8389175" cy="13452030"/>
            </a:xfrm>
            <a:custGeom>
              <a:avLst/>
              <a:gdLst/>
              <a:ahLst/>
              <a:cxnLst/>
              <a:rect l="l" t="t" r="r" b="b"/>
              <a:pathLst>
                <a:path w="8389175" h="13452030">
                  <a:moveTo>
                    <a:pt x="0" y="0"/>
                  </a:moveTo>
                  <a:lnTo>
                    <a:pt x="8389175" y="0"/>
                  </a:lnTo>
                  <a:lnTo>
                    <a:pt x="8389175" y="13452031"/>
                  </a:lnTo>
                  <a:lnTo>
                    <a:pt x="0" y="134520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2000"/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6507690" y="833456"/>
              <a:ext cx="12923894" cy="14701247"/>
            </a:xfrm>
            <a:custGeom>
              <a:avLst/>
              <a:gdLst/>
              <a:ahLst/>
              <a:cxnLst/>
              <a:rect l="l" t="t" r="r" b="b"/>
              <a:pathLst>
                <a:path w="12923894" h="14701247">
                  <a:moveTo>
                    <a:pt x="0" y="0"/>
                  </a:moveTo>
                  <a:lnTo>
                    <a:pt x="12923894" y="0"/>
                  </a:lnTo>
                  <a:lnTo>
                    <a:pt x="12923894" y="14701247"/>
                  </a:lnTo>
                  <a:lnTo>
                    <a:pt x="0" y="14701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2000"/>
                <a:extLs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7400398" cy="14331758"/>
            </a:xfrm>
            <a:custGeom>
              <a:avLst/>
              <a:gdLst/>
              <a:ahLst/>
              <a:cxnLst/>
              <a:rect l="l" t="t" r="r" b="b"/>
              <a:pathLst>
                <a:path w="7400398" h="14331758">
                  <a:moveTo>
                    <a:pt x="0" y="0"/>
                  </a:moveTo>
                  <a:lnTo>
                    <a:pt x="7400398" y="0"/>
                  </a:lnTo>
                  <a:lnTo>
                    <a:pt x="7400398" y="14331758"/>
                  </a:lnTo>
                  <a:lnTo>
                    <a:pt x="0" y="143317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42000"/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461904" y="1869995"/>
            <a:ext cx="17364192" cy="8417005"/>
            <a:chOff x="0" y="0"/>
            <a:chExt cx="2263028" cy="109696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63028" cy="1096966"/>
            </a:xfrm>
            <a:custGeom>
              <a:avLst/>
              <a:gdLst/>
              <a:ahLst/>
              <a:cxnLst/>
              <a:rect l="l" t="t" r="r" b="b"/>
              <a:pathLst>
                <a:path w="2263028" h="1096966">
                  <a:moveTo>
                    <a:pt x="22739" y="0"/>
                  </a:moveTo>
                  <a:lnTo>
                    <a:pt x="2240290" y="0"/>
                  </a:lnTo>
                  <a:cubicBezTo>
                    <a:pt x="2246320" y="0"/>
                    <a:pt x="2252104" y="2396"/>
                    <a:pt x="2256368" y="6660"/>
                  </a:cubicBezTo>
                  <a:cubicBezTo>
                    <a:pt x="2260633" y="10924"/>
                    <a:pt x="2263028" y="16708"/>
                    <a:pt x="2263028" y="22739"/>
                  </a:cubicBezTo>
                  <a:lnTo>
                    <a:pt x="2263028" y="1074227"/>
                  </a:lnTo>
                  <a:cubicBezTo>
                    <a:pt x="2263028" y="1086785"/>
                    <a:pt x="2252848" y="1096966"/>
                    <a:pt x="2240290" y="1096966"/>
                  </a:cubicBezTo>
                  <a:lnTo>
                    <a:pt x="22739" y="1096966"/>
                  </a:lnTo>
                  <a:cubicBezTo>
                    <a:pt x="10180" y="1096966"/>
                    <a:pt x="0" y="1086785"/>
                    <a:pt x="0" y="1074227"/>
                  </a:cubicBezTo>
                  <a:lnTo>
                    <a:pt x="0" y="22739"/>
                  </a:lnTo>
                  <a:cubicBezTo>
                    <a:pt x="0" y="10180"/>
                    <a:pt x="10180" y="0"/>
                    <a:pt x="22739" y="0"/>
                  </a:cubicBez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263028" cy="11350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143204" y="187405"/>
            <a:ext cx="12001592" cy="1682590"/>
            <a:chOff x="0" y="0"/>
            <a:chExt cx="2885580" cy="40455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885580" cy="404550"/>
            </a:xfrm>
            <a:custGeom>
              <a:avLst/>
              <a:gdLst/>
              <a:ahLst/>
              <a:cxnLst/>
              <a:rect l="l" t="t" r="r" b="b"/>
              <a:pathLst>
                <a:path w="2885580" h="404550">
                  <a:moveTo>
                    <a:pt x="32899" y="0"/>
                  </a:moveTo>
                  <a:lnTo>
                    <a:pt x="2852681" y="0"/>
                  </a:lnTo>
                  <a:cubicBezTo>
                    <a:pt x="2861406" y="0"/>
                    <a:pt x="2869774" y="3466"/>
                    <a:pt x="2875944" y="9636"/>
                  </a:cubicBezTo>
                  <a:cubicBezTo>
                    <a:pt x="2882114" y="15806"/>
                    <a:pt x="2885580" y="24173"/>
                    <a:pt x="2885580" y="32899"/>
                  </a:cubicBezTo>
                  <a:lnTo>
                    <a:pt x="2885580" y="371652"/>
                  </a:lnTo>
                  <a:cubicBezTo>
                    <a:pt x="2885580" y="389821"/>
                    <a:pt x="2870850" y="404550"/>
                    <a:pt x="2852681" y="404550"/>
                  </a:cubicBezTo>
                  <a:lnTo>
                    <a:pt x="32899" y="404550"/>
                  </a:lnTo>
                  <a:cubicBezTo>
                    <a:pt x="14729" y="404550"/>
                    <a:pt x="0" y="389821"/>
                    <a:pt x="0" y="371652"/>
                  </a:cubicBezTo>
                  <a:lnTo>
                    <a:pt x="0" y="32899"/>
                  </a:lnTo>
                  <a:cubicBezTo>
                    <a:pt x="0" y="14729"/>
                    <a:pt x="14729" y="0"/>
                    <a:pt x="32899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282A29"/>
              </a:solidFill>
              <a:prstDash val="solid"/>
              <a:round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885580" cy="442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99312" y="5685026"/>
            <a:ext cx="4697030" cy="2977755"/>
            <a:chOff x="0" y="0"/>
            <a:chExt cx="612151" cy="38808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12151" cy="388083"/>
            </a:xfrm>
            <a:custGeom>
              <a:avLst/>
              <a:gdLst/>
              <a:ahLst/>
              <a:cxnLst/>
              <a:rect l="l" t="t" r="r" b="b"/>
              <a:pathLst>
                <a:path w="612151" h="388083">
                  <a:moveTo>
                    <a:pt x="84061" y="0"/>
                  </a:moveTo>
                  <a:lnTo>
                    <a:pt x="528090" y="0"/>
                  </a:lnTo>
                  <a:cubicBezTo>
                    <a:pt x="574516" y="0"/>
                    <a:pt x="612151" y="37635"/>
                    <a:pt x="612151" y="84061"/>
                  </a:cubicBezTo>
                  <a:lnTo>
                    <a:pt x="612151" y="304022"/>
                  </a:lnTo>
                  <a:cubicBezTo>
                    <a:pt x="612151" y="350447"/>
                    <a:pt x="574516" y="388083"/>
                    <a:pt x="528090" y="388083"/>
                  </a:cubicBezTo>
                  <a:lnTo>
                    <a:pt x="84061" y="388083"/>
                  </a:lnTo>
                  <a:cubicBezTo>
                    <a:pt x="37635" y="388083"/>
                    <a:pt x="0" y="350447"/>
                    <a:pt x="0" y="304022"/>
                  </a:cubicBezTo>
                  <a:lnTo>
                    <a:pt x="0" y="84061"/>
                  </a:lnTo>
                  <a:cubicBezTo>
                    <a:pt x="0" y="37635"/>
                    <a:pt x="37635" y="0"/>
                    <a:pt x="84061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282A29"/>
              </a:solidFill>
              <a:prstDash val="solid"/>
              <a:round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57150"/>
              <a:ext cx="612151" cy="4452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lang="cs-CZ" sz="2199" b="1" u="sng" dirty="0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algn="ctr">
                <a:lnSpc>
                  <a:spcPts val="3079"/>
                </a:lnSpc>
              </a:pPr>
              <a:r>
                <a:rPr lang="en-US" sz="2199" b="1" u="sng" dirty="0" err="1" smtClean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Žďár</a:t>
              </a:r>
              <a:r>
                <a:rPr lang="en-US" sz="2199" b="1" u="sng" dirty="0" smtClean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199" b="1" u="sng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nad</a:t>
              </a:r>
              <a:r>
                <a:rPr lang="en-US" sz="2199" b="1" u="sng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199" b="1" u="sng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Sázavou</a:t>
              </a:r>
              <a:r>
                <a:rPr lang="en-US" sz="2199" b="1" u="sng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+ BDSO </a:t>
              </a:r>
              <a:r>
                <a:rPr lang="en-US" sz="2199" b="1" u="sng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a.s</a:t>
              </a:r>
              <a:r>
                <a:rPr lang="en-US" sz="2199" b="1" u="sng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.</a:t>
              </a:r>
            </a:p>
            <a:p>
              <a:pPr algn="ctr">
                <a:lnSpc>
                  <a:spcPts val="2799"/>
                </a:lnSpc>
                <a:spcBef>
                  <a:spcPct val="0"/>
                </a:spcBef>
              </a:pP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Město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přenechalo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pozemky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k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výstavbě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za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protiplnění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v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podobě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vybudování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školky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v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bytových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domech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. Na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podkladu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smlouvy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o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smlouvě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budoucí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kupní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mezi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ŽNS a BDSO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a.s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.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5683253" y="5685026"/>
            <a:ext cx="5481331" cy="4217060"/>
            <a:chOff x="0" y="0"/>
            <a:chExt cx="714367" cy="54959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714367" cy="549598"/>
            </a:xfrm>
            <a:custGeom>
              <a:avLst/>
              <a:gdLst/>
              <a:ahLst/>
              <a:cxnLst/>
              <a:rect l="l" t="t" r="r" b="b"/>
              <a:pathLst>
                <a:path w="714367" h="549598">
                  <a:moveTo>
                    <a:pt x="72033" y="0"/>
                  </a:moveTo>
                  <a:lnTo>
                    <a:pt x="642334" y="0"/>
                  </a:lnTo>
                  <a:cubicBezTo>
                    <a:pt x="682117" y="0"/>
                    <a:pt x="714367" y="32250"/>
                    <a:pt x="714367" y="72033"/>
                  </a:cubicBezTo>
                  <a:lnTo>
                    <a:pt x="714367" y="477565"/>
                  </a:lnTo>
                  <a:cubicBezTo>
                    <a:pt x="714367" y="517348"/>
                    <a:pt x="682117" y="549598"/>
                    <a:pt x="642334" y="549598"/>
                  </a:cubicBezTo>
                  <a:lnTo>
                    <a:pt x="72033" y="549598"/>
                  </a:lnTo>
                  <a:cubicBezTo>
                    <a:pt x="32250" y="549598"/>
                    <a:pt x="0" y="517348"/>
                    <a:pt x="0" y="477565"/>
                  </a:cubicBezTo>
                  <a:lnTo>
                    <a:pt x="0" y="72033"/>
                  </a:lnTo>
                  <a:cubicBezTo>
                    <a:pt x="0" y="32250"/>
                    <a:pt x="32250" y="0"/>
                    <a:pt x="72033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282A29"/>
              </a:solidFill>
              <a:prstDash val="solid"/>
              <a:round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-57150"/>
              <a:ext cx="714367" cy="6067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endParaRPr lang="cs-CZ" sz="2199" b="1" u="sng" dirty="0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algn="ctr">
                <a:lnSpc>
                  <a:spcPts val="3079"/>
                </a:lnSpc>
              </a:pPr>
              <a:r>
                <a:rPr lang="en-US" sz="2199" b="1" u="sng" dirty="0" err="1" smtClean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Město</a:t>
              </a:r>
              <a:r>
                <a:rPr lang="en-US" sz="2199" b="1" u="sng" dirty="0" smtClean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199" b="1" u="sng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Brno</a:t>
              </a:r>
            </a:p>
            <a:p>
              <a:pPr algn="ctr">
                <a:lnSpc>
                  <a:spcPts val="2799"/>
                </a:lnSpc>
              </a:pP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Družstvo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má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tři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členy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-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město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Brno,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Teplárny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Brno a CD CENTRUM COMS. Po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kolaudaci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bytů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druhý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a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třetí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člen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z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družstva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odejdou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.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Současně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s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tím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budou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do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družstev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vstupovat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vybraní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zájemci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z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řad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veřejnosti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na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základě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uzavřených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rezervačních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smluv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na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konkrétní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byty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.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Zahájení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výstavby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v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první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lokalitě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plánuje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Brno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na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9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jaře</a:t>
              </a:r>
              <a:r>
                <a:rPr lang="en-US" sz="19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2026.</a:t>
              </a:r>
            </a:p>
            <a:p>
              <a:pPr algn="ctr">
                <a:lnSpc>
                  <a:spcPts val="2799"/>
                </a:lnSpc>
                <a:spcBef>
                  <a:spcPct val="0"/>
                </a:spcBef>
              </a:pPr>
              <a:endParaRPr lang="en-US" sz="19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1436205" y="5732460"/>
            <a:ext cx="6235944" cy="4382599"/>
            <a:chOff x="0" y="0"/>
            <a:chExt cx="812714" cy="571172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714" cy="571172"/>
            </a:xfrm>
            <a:custGeom>
              <a:avLst/>
              <a:gdLst/>
              <a:ahLst/>
              <a:cxnLst/>
              <a:rect l="l" t="t" r="r" b="b"/>
              <a:pathLst>
                <a:path w="812714" h="571172">
                  <a:moveTo>
                    <a:pt x="63316" y="0"/>
                  </a:moveTo>
                  <a:lnTo>
                    <a:pt x="749397" y="0"/>
                  </a:lnTo>
                  <a:cubicBezTo>
                    <a:pt x="784366" y="0"/>
                    <a:pt x="812714" y="28348"/>
                    <a:pt x="812714" y="63316"/>
                  </a:cubicBezTo>
                  <a:lnTo>
                    <a:pt x="812714" y="507856"/>
                  </a:lnTo>
                  <a:cubicBezTo>
                    <a:pt x="812714" y="524648"/>
                    <a:pt x="806043" y="540753"/>
                    <a:pt x="794169" y="552627"/>
                  </a:cubicBezTo>
                  <a:cubicBezTo>
                    <a:pt x="782295" y="564501"/>
                    <a:pt x="766190" y="571172"/>
                    <a:pt x="749397" y="571172"/>
                  </a:cubicBezTo>
                  <a:lnTo>
                    <a:pt x="63316" y="571172"/>
                  </a:lnTo>
                  <a:cubicBezTo>
                    <a:pt x="46524" y="571172"/>
                    <a:pt x="30419" y="564501"/>
                    <a:pt x="18545" y="552627"/>
                  </a:cubicBezTo>
                  <a:cubicBezTo>
                    <a:pt x="6671" y="540753"/>
                    <a:pt x="0" y="524648"/>
                    <a:pt x="0" y="507856"/>
                  </a:cubicBezTo>
                  <a:lnTo>
                    <a:pt x="0" y="63316"/>
                  </a:lnTo>
                  <a:cubicBezTo>
                    <a:pt x="0" y="46524"/>
                    <a:pt x="6671" y="30419"/>
                    <a:pt x="18545" y="18545"/>
                  </a:cubicBezTo>
                  <a:cubicBezTo>
                    <a:pt x="30419" y="6671"/>
                    <a:pt x="46524" y="0"/>
                    <a:pt x="63316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282A29"/>
              </a:solidFill>
              <a:prstDash val="solid"/>
              <a:round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-57150"/>
              <a:ext cx="812714" cy="62832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79"/>
                </a:lnSpc>
              </a:pPr>
              <a:r>
                <a:rPr lang="en-US" sz="2199" b="1" u="sng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Město Hanušovice</a:t>
              </a:r>
            </a:p>
            <a:p>
              <a:pPr algn="ctr">
                <a:lnSpc>
                  <a:spcPts val="2799"/>
                </a:lnSpc>
                <a:spcBef>
                  <a:spcPct val="0"/>
                </a:spcBef>
              </a:pPr>
              <a:r>
                <a:rPr lang="en-US" sz="19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Město nechalo vypracovat projekt, pomohlo založit družstvo. Dodalo pozemky a potřebnou finanční injekci na cash flow. Další procesy již jsou v režii družstva. Postupně nabírá členy, bere si úvěr, staví bytové domy, inkasuje peníze za prodej podílů a všechny náklady zohlední do ceny bytu. V současné době je družstvo před zahájením budování prvního bytového domu a má rekrutované budoucí rezidenty v něm.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698920" y="2031801"/>
            <a:ext cx="4697030" cy="3538734"/>
            <a:chOff x="0" y="0"/>
            <a:chExt cx="1078845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078845" cy="812800"/>
            </a:xfrm>
            <a:custGeom>
              <a:avLst/>
              <a:gdLst/>
              <a:ahLst/>
              <a:cxnLst/>
              <a:rect l="l" t="t" r="r" b="b"/>
              <a:pathLst>
                <a:path w="1078845" h="812800">
                  <a:moveTo>
                    <a:pt x="37910" y="0"/>
                  </a:moveTo>
                  <a:lnTo>
                    <a:pt x="1040935" y="0"/>
                  </a:lnTo>
                  <a:cubicBezTo>
                    <a:pt x="1061872" y="0"/>
                    <a:pt x="1078845" y="16973"/>
                    <a:pt x="1078845" y="37910"/>
                  </a:cubicBezTo>
                  <a:lnTo>
                    <a:pt x="1078845" y="774890"/>
                  </a:lnTo>
                  <a:cubicBezTo>
                    <a:pt x="1078845" y="784944"/>
                    <a:pt x="1074851" y="794587"/>
                    <a:pt x="1067741" y="801696"/>
                  </a:cubicBezTo>
                  <a:cubicBezTo>
                    <a:pt x="1060632" y="808806"/>
                    <a:pt x="1050989" y="812800"/>
                    <a:pt x="1040935" y="812800"/>
                  </a:cubicBezTo>
                  <a:lnTo>
                    <a:pt x="37910" y="812800"/>
                  </a:lnTo>
                  <a:cubicBezTo>
                    <a:pt x="27856" y="812800"/>
                    <a:pt x="18213" y="808806"/>
                    <a:pt x="11104" y="801696"/>
                  </a:cubicBezTo>
                  <a:cubicBezTo>
                    <a:pt x="3994" y="794587"/>
                    <a:pt x="0" y="784944"/>
                    <a:pt x="0" y="774890"/>
                  </a:cubicBezTo>
                  <a:lnTo>
                    <a:pt x="0" y="37910"/>
                  </a:lnTo>
                  <a:cubicBezTo>
                    <a:pt x="0" y="27856"/>
                    <a:pt x="3994" y="18213"/>
                    <a:pt x="11104" y="11104"/>
                  </a:cubicBezTo>
                  <a:cubicBezTo>
                    <a:pt x="18213" y="3994"/>
                    <a:pt x="27856" y="0"/>
                    <a:pt x="37910" y="0"/>
                  </a:cubicBezTo>
                  <a:close/>
                </a:path>
              </a:pathLst>
            </a:custGeom>
            <a:blipFill>
              <a:blip r:embed="rId8"/>
              <a:stretch>
                <a:fillRect t="-161" b="-161"/>
              </a:stretch>
            </a:blipFill>
            <a:ln w="38100" cap="rnd">
              <a:solidFill>
                <a:srgbClr val="282A29"/>
              </a:solidFill>
              <a:prstDash val="solid"/>
              <a:round/>
            </a:ln>
          </p:spPr>
        </p:sp>
      </p:grpSp>
      <p:grpSp>
        <p:nvGrpSpPr>
          <p:cNvPr id="23" name="Group 23"/>
          <p:cNvGrpSpPr/>
          <p:nvPr/>
        </p:nvGrpSpPr>
        <p:grpSpPr>
          <a:xfrm>
            <a:off x="5683253" y="2031801"/>
            <a:ext cx="5481331" cy="3538734"/>
            <a:chOff x="0" y="0"/>
            <a:chExt cx="1258988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258988" cy="812800"/>
            </a:xfrm>
            <a:custGeom>
              <a:avLst/>
              <a:gdLst/>
              <a:ahLst/>
              <a:cxnLst/>
              <a:rect l="l" t="t" r="r" b="b"/>
              <a:pathLst>
                <a:path w="1258988" h="812800">
                  <a:moveTo>
                    <a:pt x="32486" y="0"/>
                  </a:moveTo>
                  <a:lnTo>
                    <a:pt x="1226503" y="0"/>
                  </a:lnTo>
                  <a:cubicBezTo>
                    <a:pt x="1235119" y="0"/>
                    <a:pt x="1243381" y="3423"/>
                    <a:pt x="1249474" y="9515"/>
                  </a:cubicBezTo>
                  <a:cubicBezTo>
                    <a:pt x="1255566" y="15607"/>
                    <a:pt x="1258988" y="23870"/>
                    <a:pt x="1258988" y="32486"/>
                  </a:cubicBezTo>
                  <a:lnTo>
                    <a:pt x="1258988" y="780314"/>
                  </a:lnTo>
                  <a:cubicBezTo>
                    <a:pt x="1258988" y="788930"/>
                    <a:pt x="1255566" y="797193"/>
                    <a:pt x="1249474" y="803285"/>
                  </a:cubicBezTo>
                  <a:cubicBezTo>
                    <a:pt x="1243381" y="809377"/>
                    <a:pt x="1235119" y="812800"/>
                    <a:pt x="1226503" y="812800"/>
                  </a:cubicBezTo>
                  <a:lnTo>
                    <a:pt x="32486" y="812800"/>
                  </a:lnTo>
                  <a:cubicBezTo>
                    <a:pt x="23870" y="812800"/>
                    <a:pt x="15607" y="809377"/>
                    <a:pt x="9515" y="803285"/>
                  </a:cubicBezTo>
                  <a:cubicBezTo>
                    <a:pt x="3423" y="797193"/>
                    <a:pt x="0" y="788930"/>
                    <a:pt x="0" y="780314"/>
                  </a:cubicBezTo>
                  <a:lnTo>
                    <a:pt x="0" y="32486"/>
                  </a:lnTo>
                  <a:cubicBezTo>
                    <a:pt x="0" y="23870"/>
                    <a:pt x="3423" y="15607"/>
                    <a:pt x="9515" y="9515"/>
                  </a:cubicBezTo>
                  <a:cubicBezTo>
                    <a:pt x="15607" y="3423"/>
                    <a:pt x="23870" y="0"/>
                    <a:pt x="32486" y="0"/>
                  </a:cubicBezTo>
                  <a:close/>
                </a:path>
              </a:pathLst>
            </a:custGeom>
            <a:blipFill>
              <a:blip r:embed="rId9"/>
              <a:stretch>
                <a:fillRect t="-4794" b="-4794"/>
              </a:stretch>
            </a:blipFill>
            <a:ln w="38100" cap="rnd">
              <a:solidFill>
                <a:srgbClr val="282A29"/>
              </a:solidFill>
              <a:prstDash val="solid"/>
              <a:round/>
            </a:ln>
          </p:spPr>
        </p:sp>
      </p:grpSp>
      <p:grpSp>
        <p:nvGrpSpPr>
          <p:cNvPr id="25" name="Group 25"/>
          <p:cNvGrpSpPr/>
          <p:nvPr/>
        </p:nvGrpSpPr>
        <p:grpSpPr>
          <a:xfrm>
            <a:off x="11436205" y="2031801"/>
            <a:ext cx="6125041" cy="3538734"/>
            <a:chOff x="0" y="0"/>
            <a:chExt cx="140684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406840" cy="812800"/>
            </a:xfrm>
            <a:custGeom>
              <a:avLst/>
              <a:gdLst/>
              <a:ahLst/>
              <a:cxnLst/>
              <a:rect l="l" t="t" r="r" b="b"/>
              <a:pathLst>
                <a:path w="1406840" h="812800">
                  <a:moveTo>
                    <a:pt x="29072" y="0"/>
                  </a:moveTo>
                  <a:lnTo>
                    <a:pt x="1377769" y="0"/>
                  </a:lnTo>
                  <a:cubicBezTo>
                    <a:pt x="1393824" y="0"/>
                    <a:pt x="1406840" y="13016"/>
                    <a:pt x="1406840" y="29072"/>
                  </a:cubicBezTo>
                  <a:lnTo>
                    <a:pt x="1406840" y="783729"/>
                  </a:lnTo>
                  <a:cubicBezTo>
                    <a:pt x="1406840" y="799784"/>
                    <a:pt x="1393824" y="812800"/>
                    <a:pt x="1377769" y="812800"/>
                  </a:cubicBezTo>
                  <a:lnTo>
                    <a:pt x="29072" y="812800"/>
                  </a:lnTo>
                  <a:cubicBezTo>
                    <a:pt x="13016" y="812800"/>
                    <a:pt x="0" y="799784"/>
                    <a:pt x="0" y="783729"/>
                  </a:cubicBezTo>
                  <a:lnTo>
                    <a:pt x="0" y="29072"/>
                  </a:lnTo>
                  <a:cubicBezTo>
                    <a:pt x="0" y="13016"/>
                    <a:pt x="13016" y="0"/>
                    <a:pt x="29072" y="0"/>
                  </a:cubicBezTo>
                  <a:close/>
                </a:path>
              </a:pathLst>
            </a:custGeom>
            <a:blipFill>
              <a:blip r:embed="rId10"/>
              <a:stretch>
                <a:fillRect t="-936" b="-24767"/>
              </a:stretch>
            </a:blipFill>
            <a:ln w="38100" cap="rnd">
              <a:solidFill>
                <a:srgbClr val="282A29"/>
              </a:solidFill>
              <a:prstDash val="solid"/>
              <a:round/>
            </a:ln>
          </p:spPr>
        </p:sp>
      </p:grpSp>
      <p:sp>
        <p:nvSpPr>
          <p:cNvPr id="27" name="TextBox 27"/>
          <p:cNvSpPr txBox="1"/>
          <p:nvPr/>
        </p:nvSpPr>
        <p:spPr>
          <a:xfrm>
            <a:off x="2496924" y="558023"/>
            <a:ext cx="13294152" cy="1093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86"/>
              </a:lnSpc>
            </a:pPr>
            <a:r>
              <a:rPr lang="en-US" sz="8186">
                <a:solidFill>
                  <a:srgbClr val="2E2E2E"/>
                </a:solidFill>
                <a:latin typeface="Le Petit Cochon"/>
                <a:ea typeface="Le Petit Cochon"/>
                <a:cs typeface="Le Petit Cochon"/>
                <a:sym typeface="Le Petit Cochon"/>
              </a:rPr>
              <a:t>ZPŮSOBY DRUŽS. VÝSTAVBY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568865" y="9043781"/>
            <a:ext cx="4697030" cy="1243219"/>
            <a:chOff x="0" y="0"/>
            <a:chExt cx="612151" cy="162025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612151" cy="162025"/>
            </a:xfrm>
            <a:custGeom>
              <a:avLst/>
              <a:gdLst/>
              <a:ahLst/>
              <a:cxnLst/>
              <a:rect l="l" t="t" r="r" b="b"/>
              <a:pathLst>
                <a:path w="612151" h="162025">
                  <a:moveTo>
                    <a:pt x="81013" y="0"/>
                  </a:moveTo>
                  <a:lnTo>
                    <a:pt x="531139" y="0"/>
                  </a:lnTo>
                  <a:cubicBezTo>
                    <a:pt x="575881" y="0"/>
                    <a:pt x="612151" y="36271"/>
                    <a:pt x="612151" y="81013"/>
                  </a:cubicBezTo>
                  <a:lnTo>
                    <a:pt x="612151" y="81013"/>
                  </a:lnTo>
                  <a:cubicBezTo>
                    <a:pt x="612151" y="125755"/>
                    <a:pt x="575881" y="162025"/>
                    <a:pt x="531139" y="162025"/>
                  </a:cubicBezTo>
                  <a:lnTo>
                    <a:pt x="81013" y="162025"/>
                  </a:lnTo>
                  <a:cubicBezTo>
                    <a:pt x="36271" y="162025"/>
                    <a:pt x="0" y="125755"/>
                    <a:pt x="0" y="81013"/>
                  </a:cubicBezTo>
                  <a:lnTo>
                    <a:pt x="0" y="81013"/>
                  </a:lnTo>
                  <a:cubicBezTo>
                    <a:pt x="0" y="36271"/>
                    <a:pt x="36271" y="0"/>
                    <a:pt x="81013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282A29"/>
              </a:solidFill>
              <a:prstDash val="solid"/>
              <a:round/>
            </a:ln>
          </p:spPr>
        </p:sp>
        <p:sp>
          <p:nvSpPr>
            <p:cNvPr id="30" name="TextBox 30"/>
            <p:cNvSpPr txBox="1"/>
            <p:nvPr/>
          </p:nvSpPr>
          <p:spPr>
            <a:xfrm>
              <a:off x="0" y="-57150"/>
              <a:ext cx="612151" cy="219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endParaRPr lang="cs-CZ" sz="1700" b="1" dirty="0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algn="ctr">
                <a:lnSpc>
                  <a:spcPts val="2380"/>
                </a:lnSpc>
                <a:spcBef>
                  <a:spcPct val="0"/>
                </a:spcBef>
              </a:pPr>
              <a:r>
                <a:rPr lang="en-US" sz="1700" b="1" dirty="0" smtClean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+ </a:t>
              </a:r>
              <a:r>
                <a:rPr lang="en-US" sz="17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Projekt</a:t>
              </a:r>
              <a:r>
                <a:rPr lang="en-US" sz="17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7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zaštítí</a:t>
              </a:r>
              <a:r>
                <a:rPr lang="en-US" sz="17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7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již</a:t>
              </a:r>
              <a:r>
                <a:rPr lang="en-US" sz="17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7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existující</a:t>
              </a:r>
              <a:r>
                <a:rPr lang="en-US" sz="17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(</a:t>
              </a:r>
              <a:r>
                <a:rPr lang="en-US" sz="17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stavební</a:t>
              </a:r>
              <a:r>
                <a:rPr lang="en-US" sz="17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) </a:t>
              </a:r>
              <a:r>
                <a:rPr lang="en-US" sz="17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bytové</a:t>
              </a:r>
              <a:r>
                <a:rPr lang="en-US" sz="17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7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družstvo</a:t>
              </a:r>
              <a:r>
                <a:rPr lang="en-US" sz="17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, </a:t>
              </a:r>
              <a:r>
                <a:rPr lang="en-US" sz="17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které</a:t>
              </a:r>
              <a:r>
                <a:rPr lang="en-US" sz="17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7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má</a:t>
              </a:r>
              <a:r>
                <a:rPr lang="en-US" sz="17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s </a:t>
              </a:r>
              <a:r>
                <a:rPr lang="en-US" sz="17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tímto</a:t>
              </a:r>
              <a:r>
                <a:rPr lang="en-US" sz="17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7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modelem</a:t>
              </a:r>
              <a:r>
                <a:rPr lang="en-US" sz="17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700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zkušenosti</a:t>
              </a:r>
              <a:r>
                <a:rPr lang="en-US" sz="17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a know-how.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EE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879604" y="270871"/>
            <a:ext cx="19839573" cy="10748150"/>
            <a:chOff x="0" y="0"/>
            <a:chExt cx="26452765" cy="14330867"/>
          </a:xfrm>
        </p:grpSpPr>
        <p:sp>
          <p:nvSpPr>
            <p:cNvPr id="3" name="Freeform 3"/>
            <p:cNvSpPr/>
            <p:nvPr/>
          </p:nvSpPr>
          <p:spPr>
            <a:xfrm>
              <a:off x="18002382" y="1251426"/>
              <a:ext cx="8450383" cy="12103413"/>
            </a:xfrm>
            <a:custGeom>
              <a:avLst/>
              <a:gdLst/>
              <a:ahLst/>
              <a:cxnLst/>
              <a:rect l="l" t="t" r="r" b="b"/>
              <a:pathLst>
                <a:path w="8450383" h="12103413">
                  <a:moveTo>
                    <a:pt x="0" y="0"/>
                  </a:moveTo>
                  <a:lnTo>
                    <a:pt x="8450383" y="0"/>
                  </a:lnTo>
                  <a:lnTo>
                    <a:pt x="8450383" y="12103413"/>
                  </a:lnTo>
                  <a:lnTo>
                    <a:pt x="0" y="121034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2000"/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6887312" y="3253893"/>
              <a:ext cx="12332664" cy="11076974"/>
            </a:xfrm>
            <a:custGeom>
              <a:avLst/>
              <a:gdLst/>
              <a:ahLst/>
              <a:cxnLst/>
              <a:rect l="l" t="t" r="r" b="b"/>
              <a:pathLst>
                <a:path w="12332664" h="11076974">
                  <a:moveTo>
                    <a:pt x="0" y="0"/>
                  </a:moveTo>
                  <a:lnTo>
                    <a:pt x="12332663" y="0"/>
                  </a:lnTo>
                  <a:lnTo>
                    <a:pt x="12332663" y="11076974"/>
                  </a:lnTo>
                  <a:lnTo>
                    <a:pt x="0" y="110769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2000"/>
                <a:extLs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7798817" cy="13747915"/>
            </a:xfrm>
            <a:custGeom>
              <a:avLst/>
              <a:gdLst/>
              <a:ahLst/>
              <a:cxnLst/>
              <a:rect l="l" t="t" r="r" b="b"/>
              <a:pathLst>
                <a:path w="7798817" h="13747915">
                  <a:moveTo>
                    <a:pt x="0" y="0"/>
                  </a:moveTo>
                  <a:lnTo>
                    <a:pt x="7798817" y="0"/>
                  </a:lnTo>
                  <a:lnTo>
                    <a:pt x="7798817" y="13747915"/>
                  </a:lnTo>
                  <a:lnTo>
                    <a:pt x="0" y="137479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42000"/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3143204" y="1028700"/>
            <a:ext cx="12001592" cy="1682590"/>
            <a:chOff x="0" y="0"/>
            <a:chExt cx="2885580" cy="4045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885580" cy="404550"/>
            </a:xfrm>
            <a:custGeom>
              <a:avLst/>
              <a:gdLst/>
              <a:ahLst/>
              <a:cxnLst/>
              <a:rect l="l" t="t" r="r" b="b"/>
              <a:pathLst>
                <a:path w="2885580" h="404550">
                  <a:moveTo>
                    <a:pt x="32899" y="0"/>
                  </a:moveTo>
                  <a:lnTo>
                    <a:pt x="2852681" y="0"/>
                  </a:lnTo>
                  <a:cubicBezTo>
                    <a:pt x="2861406" y="0"/>
                    <a:pt x="2869774" y="3466"/>
                    <a:pt x="2875944" y="9636"/>
                  </a:cubicBezTo>
                  <a:cubicBezTo>
                    <a:pt x="2882114" y="15806"/>
                    <a:pt x="2885580" y="24173"/>
                    <a:pt x="2885580" y="32899"/>
                  </a:cubicBezTo>
                  <a:lnTo>
                    <a:pt x="2885580" y="371652"/>
                  </a:lnTo>
                  <a:cubicBezTo>
                    <a:pt x="2885580" y="389821"/>
                    <a:pt x="2870850" y="404550"/>
                    <a:pt x="2852681" y="404550"/>
                  </a:cubicBezTo>
                  <a:lnTo>
                    <a:pt x="32899" y="404550"/>
                  </a:lnTo>
                  <a:cubicBezTo>
                    <a:pt x="14729" y="404550"/>
                    <a:pt x="0" y="389821"/>
                    <a:pt x="0" y="371652"/>
                  </a:cubicBezTo>
                  <a:lnTo>
                    <a:pt x="0" y="32899"/>
                  </a:lnTo>
                  <a:cubicBezTo>
                    <a:pt x="0" y="14729"/>
                    <a:pt x="14729" y="0"/>
                    <a:pt x="32899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282A29"/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2885580" cy="442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496924" y="3216697"/>
            <a:ext cx="13380790" cy="5660481"/>
            <a:chOff x="0" y="0"/>
            <a:chExt cx="1743882" cy="73771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743882" cy="737715"/>
            </a:xfrm>
            <a:custGeom>
              <a:avLst/>
              <a:gdLst/>
              <a:ahLst/>
              <a:cxnLst/>
              <a:rect l="l" t="t" r="r" b="b"/>
              <a:pathLst>
                <a:path w="1743882" h="737715">
                  <a:moveTo>
                    <a:pt x="29508" y="0"/>
                  </a:moveTo>
                  <a:lnTo>
                    <a:pt x="1714374" y="0"/>
                  </a:lnTo>
                  <a:cubicBezTo>
                    <a:pt x="1722200" y="0"/>
                    <a:pt x="1729706" y="3109"/>
                    <a:pt x="1735240" y="8643"/>
                  </a:cubicBezTo>
                  <a:cubicBezTo>
                    <a:pt x="1740773" y="14176"/>
                    <a:pt x="1743882" y="21682"/>
                    <a:pt x="1743882" y="29508"/>
                  </a:cubicBezTo>
                  <a:lnTo>
                    <a:pt x="1743882" y="708207"/>
                  </a:lnTo>
                  <a:cubicBezTo>
                    <a:pt x="1743882" y="716033"/>
                    <a:pt x="1740773" y="723539"/>
                    <a:pt x="1735240" y="729073"/>
                  </a:cubicBezTo>
                  <a:cubicBezTo>
                    <a:pt x="1729706" y="734606"/>
                    <a:pt x="1722200" y="737715"/>
                    <a:pt x="1714374" y="737715"/>
                  </a:cubicBezTo>
                  <a:lnTo>
                    <a:pt x="29508" y="737715"/>
                  </a:lnTo>
                  <a:cubicBezTo>
                    <a:pt x="21682" y="737715"/>
                    <a:pt x="14176" y="734606"/>
                    <a:pt x="8643" y="729073"/>
                  </a:cubicBezTo>
                  <a:cubicBezTo>
                    <a:pt x="3109" y="723539"/>
                    <a:pt x="0" y="716033"/>
                    <a:pt x="0" y="708207"/>
                  </a:cubicBezTo>
                  <a:lnTo>
                    <a:pt x="0" y="29508"/>
                  </a:lnTo>
                  <a:cubicBezTo>
                    <a:pt x="0" y="21682"/>
                    <a:pt x="3109" y="14176"/>
                    <a:pt x="8643" y="8643"/>
                  </a:cubicBezTo>
                  <a:cubicBezTo>
                    <a:pt x="14176" y="3109"/>
                    <a:pt x="21682" y="0"/>
                    <a:pt x="29508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282A29"/>
              </a:solidFill>
              <a:prstDash val="solid"/>
              <a:round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66675"/>
              <a:ext cx="1743882" cy="804390"/>
            </a:xfrm>
            <a:prstGeom prst="rect">
              <a:avLst/>
            </a:prstGeom>
          </p:spPr>
          <p:txBody>
            <a:bodyPr lIns="254000" tIns="254000" rIns="254000" bIns="254000" rtlCol="0" anchor="t"/>
            <a:lstStyle/>
            <a:p>
              <a:pPr algn="l">
                <a:lnSpc>
                  <a:spcPts val="3359"/>
                </a:lnSpc>
              </a:pPr>
              <a:endParaRPr lang="cs-CZ" sz="2399" b="1" dirty="0" smtClean="0">
                <a:solidFill>
                  <a:srgbClr val="14544E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algn="l">
                <a:lnSpc>
                  <a:spcPts val="3359"/>
                </a:lnSpc>
              </a:pPr>
              <a:r>
                <a:rPr lang="en-US" sz="2399" b="1" dirty="0" smtClean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+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Výsledná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cena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může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být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maximálně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atraktivní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zejména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pro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mladé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rodiny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,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které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ještě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nemají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nashromážděné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velké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úspory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potřebné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vzhledem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k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dnešní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ceně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nemovitostí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.</a:t>
              </a:r>
            </a:p>
            <a:p>
              <a:pPr algn="l">
                <a:lnSpc>
                  <a:spcPts val="3359"/>
                </a:lnSpc>
              </a:pP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+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Možnost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rozšíření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městského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bytového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fondu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o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lukrativní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moderní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bydlení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.</a:t>
              </a:r>
            </a:p>
            <a:p>
              <a:pPr algn="l">
                <a:lnSpc>
                  <a:spcPts val="3359"/>
                </a:lnSpc>
              </a:pP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+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Kontrola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nad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projektem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až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do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okamžiku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přechodu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podílu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zájemcům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.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Kontrola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z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hlediska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designu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,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množství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,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vybavenosti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,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luxusu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,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ceny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a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počtu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bytů</a:t>
              </a:r>
              <a:r>
                <a:rPr lang="en-US" sz="2399" b="1" dirty="0">
                  <a:solidFill>
                    <a:srgbClr val="14544E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.</a:t>
              </a:r>
            </a:p>
            <a:p>
              <a:pPr algn="l">
                <a:lnSpc>
                  <a:spcPts val="3359"/>
                </a:lnSpc>
              </a:pPr>
              <a:endParaRPr lang="en-US" sz="2399" b="1" dirty="0">
                <a:solidFill>
                  <a:srgbClr val="14544E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algn="l">
                <a:lnSpc>
                  <a:spcPts val="3359"/>
                </a:lnSpc>
              </a:pPr>
              <a:endParaRPr lang="en-US" sz="2399" b="1" dirty="0">
                <a:solidFill>
                  <a:srgbClr val="14544E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algn="l">
                <a:lnSpc>
                  <a:spcPts val="3359"/>
                </a:lnSpc>
              </a:pPr>
              <a:r>
                <a:rPr lang="en-US" sz="2399" b="1" dirty="0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- </a:t>
              </a:r>
              <a:r>
                <a:rPr lang="en-US" sz="2399" b="1" dirty="0" err="1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Daná</a:t>
              </a:r>
              <a:r>
                <a:rPr lang="en-US" sz="2399" b="1" dirty="0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lokalita</a:t>
              </a:r>
              <a:r>
                <a:rPr lang="en-US" sz="2399" b="1" dirty="0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a </a:t>
              </a:r>
              <a:r>
                <a:rPr lang="en-US" sz="2399" b="1" dirty="0" err="1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realizace</a:t>
              </a:r>
              <a:r>
                <a:rPr lang="en-US" sz="2399" b="1" dirty="0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vysněného</a:t>
              </a:r>
              <a:r>
                <a:rPr lang="en-US" sz="2399" b="1" dirty="0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záměru</a:t>
              </a:r>
              <a:r>
                <a:rPr lang="en-US" sz="2399" b="1" dirty="0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zabere</a:t>
              </a:r>
              <a:r>
                <a:rPr lang="en-US" sz="2399" b="1" dirty="0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velké</a:t>
              </a:r>
              <a:r>
                <a:rPr lang="en-US" sz="2399" b="1" dirty="0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množství</a:t>
              </a:r>
              <a:r>
                <a:rPr lang="en-US" sz="2399" b="1" dirty="0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energie</a:t>
              </a:r>
              <a:r>
                <a:rPr lang="en-US" sz="2399" b="1" dirty="0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, </a:t>
              </a:r>
              <a:r>
                <a:rPr lang="en-US" sz="2399" b="1" dirty="0" err="1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času</a:t>
              </a:r>
              <a:r>
                <a:rPr lang="en-US" sz="2399" b="1" dirty="0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a </a:t>
              </a:r>
              <a:r>
                <a:rPr lang="en-US" sz="2399" b="1" dirty="0" err="1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úsilí</a:t>
              </a:r>
              <a:endParaRPr lang="en-US" sz="2399" b="1" dirty="0">
                <a:solidFill>
                  <a:srgbClr val="FF3131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algn="l">
                <a:lnSpc>
                  <a:spcPts val="3359"/>
                </a:lnSpc>
              </a:pPr>
              <a:r>
                <a:rPr lang="en-US" sz="2399" b="1" dirty="0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- </a:t>
              </a:r>
              <a:r>
                <a:rPr lang="en-US" sz="2399" b="1" dirty="0" err="1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Riziko</a:t>
              </a:r>
              <a:r>
                <a:rPr lang="en-US" sz="2399" b="1" dirty="0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nákladů</a:t>
              </a:r>
              <a:r>
                <a:rPr lang="en-US" sz="2399" b="1" dirty="0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(</a:t>
              </a:r>
              <a:r>
                <a:rPr lang="en-US" sz="2399" b="1" dirty="0" err="1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typicky</a:t>
              </a:r>
              <a:r>
                <a:rPr lang="en-US" sz="2399" b="1" dirty="0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vícepráce</a:t>
              </a:r>
              <a:r>
                <a:rPr lang="en-US" sz="2399" b="1" dirty="0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) </a:t>
              </a:r>
              <a:r>
                <a:rPr lang="en-US" sz="2399" b="1" dirty="0" err="1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spojených</a:t>
              </a:r>
              <a:r>
                <a:rPr lang="en-US" sz="2399" b="1" dirty="0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se </a:t>
              </a:r>
              <a:r>
                <a:rPr lang="en-US" sz="2399" b="1" dirty="0" err="1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specifičností</a:t>
              </a:r>
              <a:r>
                <a:rPr lang="en-US" sz="2399" b="1" dirty="0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399" b="1" dirty="0" err="1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areálu</a:t>
              </a:r>
              <a:r>
                <a:rPr lang="en-US" sz="2399" b="1" dirty="0">
                  <a:solidFill>
                    <a:srgbClr val="FF3131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.</a:t>
              </a:r>
            </a:p>
            <a:p>
              <a:pPr marL="0" lvl="0" indent="0" algn="l">
                <a:lnSpc>
                  <a:spcPts val="3359"/>
                </a:lnSpc>
                <a:spcBef>
                  <a:spcPct val="0"/>
                </a:spcBef>
              </a:pPr>
              <a:endParaRPr lang="en-US" sz="2399" b="1" dirty="0">
                <a:solidFill>
                  <a:srgbClr val="FF3131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496924" y="1451175"/>
            <a:ext cx="13294152" cy="12601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85"/>
              </a:lnSpc>
            </a:pPr>
            <a:r>
              <a:rPr lang="en-US" sz="9485">
                <a:solidFill>
                  <a:srgbClr val="2E2E2E"/>
                </a:solidFill>
                <a:latin typeface="Le Petit Cochon"/>
                <a:ea typeface="Le Petit Cochon"/>
                <a:cs typeface="Le Petit Cochon"/>
                <a:sym typeface="Le Petit Cochon"/>
              </a:rPr>
              <a:t>(NE) VÝHODY DRUŽSTVA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EE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6750132" y="-166358"/>
            <a:ext cx="32511400" cy="11287092"/>
            <a:chOff x="0" y="0"/>
            <a:chExt cx="43348533" cy="15049456"/>
          </a:xfrm>
        </p:grpSpPr>
        <p:sp>
          <p:nvSpPr>
            <p:cNvPr id="3" name="Freeform 3"/>
            <p:cNvSpPr/>
            <p:nvPr/>
          </p:nvSpPr>
          <p:spPr>
            <a:xfrm>
              <a:off x="27424035" y="3836865"/>
              <a:ext cx="15924498" cy="10712844"/>
            </a:xfrm>
            <a:custGeom>
              <a:avLst/>
              <a:gdLst/>
              <a:ahLst/>
              <a:cxnLst/>
              <a:rect l="l" t="t" r="r" b="b"/>
              <a:pathLst>
                <a:path w="15924498" h="10712844">
                  <a:moveTo>
                    <a:pt x="0" y="0"/>
                  </a:moveTo>
                  <a:lnTo>
                    <a:pt x="15924498" y="0"/>
                  </a:lnTo>
                  <a:lnTo>
                    <a:pt x="15924498" y="10712844"/>
                  </a:lnTo>
                  <a:lnTo>
                    <a:pt x="0" y="107128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2000"/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19950866" y="0"/>
              <a:ext cx="9242372" cy="14159622"/>
            </a:xfrm>
            <a:custGeom>
              <a:avLst/>
              <a:gdLst/>
              <a:ahLst/>
              <a:cxnLst/>
              <a:rect l="l" t="t" r="r" b="b"/>
              <a:pathLst>
                <a:path w="9242372" h="14159622">
                  <a:moveTo>
                    <a:pt x="0" y="0"/>
                  </a:moveTo>
                  <a:lnTo>
                    <a:pt x="9242371" y="0"/>
                  </a:lnTo>
                  <a:lnTo>
                    <a:pt x="9242371" y="14159622"/>
                  </a:lnTo>
                  <a:lnTo>
                    <a:pt x="0" y="141596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2000"/>
                <a:extLs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0" y="2876138"/>
              <a:ext cx="20045882" cy="12173318"/>
            </a:xfrm>
            <a:custGeom>
              <a:avLst/>
              <a:gdLst/>
              <a:ahLst/>
              <a:cxnLst/>
              <a:rect l="l" t="t" r="r" b="b"/>
              <a:pathLst>
                <a:path w="20045882" h="12173318">
                  <a:moveTo>
                    <a:pt x="0" y="0"/>
                  </a:moveTo>
                  <a:lnTo>
                    <a:pt x="20045882" y="0"/>
                  </a:lnTo>
                  <a:lnTo>
                    <a:pt x="20045882" y="12173318"/>
                  </a:lnTo>
                  <a:lnTo>
                    <a:pt x="0" y="121733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42000"/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2475265" y="228946"/>
            <a:ext cx="13337471" cy="2654840"/>
            <a:chOff x="0" y="0"/>
            <a:chExt cx="3206769" cy="63831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206769" cy="638311"/>
            </a:xfrm>
            <a:custGeom>
              <a:avLst/>
              <a:gdLst/>
              <a:ahLst/>
              <a:cxnLst/>
              <a:rect l="l" t="t" r="r" b="b"/>
              <a:pathLst>
                <a:path w="3206769" h="638311">
                  <a:moveTo>
                    <a:pt x="29604" y="0"/>
                  </a:moveTo>
                  <a:lnTo>
                    <a:pt x="3177166" y="0"/>
                  </a:lnTo>
                  <a:cubicBezTo>
                    <a:pt x="3185017" y="0"/>
                    <a:pt x="3192547" y="3119"/>
                    <a:pt x="3198098" y="8671"/>
                  </a:cubicBezTo>
                  <a:cubicBezTo>
                    <a:pt x="3203650" y="14222"/>
                    <a:pt x="3206769" y="21752"/>
                    <a:pt x="3206769" y="29604"/>
                  </a:cubicBezTo>
                  <a:lnTo>
                    <a:pt x="3206769" y="608708"/>
                  </a:lnTo>
                  <a:cubicBezTo>
                    <a:pt x="3206769" y="616559"/>
                    <a:pt x="3203650" y="624089"/>
                    <a:pt x="3198098" y="629641"/>
                  </a:cubicBezTo>
                  <a:cubicBezTo>
                    <a:pt x="3192547" y="635192"/>
                    <a:pt x="3185017" y="638311"/>
                    <a:pt x="3177166" y="638311"/>
                  </a:cubicBezTo>
                  <a:lnTo>
                    <a:pt x="29604" y="638311"/>
                  </a:lnTo>
                  <a:cubicBezTo>
                    <a:pt x="13254" y="638311"/>
                    <a:pt x="0" y="625057"/>
                    <a:pt x="0" y="608708"/>
                  </a:cubicBezTo>
                  <a:lnTo>
                    <a:pt x="0" y="29604"/>
                  </a:lnTo>
                  <a:cubicBezTo>
                    <a:pt x="0" y="21752"/>
                    <a:pt x="3119" y="14222"/>
                    <a:pt x="8671" y="8671"/>
                  </a:cubicBezTo>
                  <a:cubicBezTo>
                    <a:pt x="14222" y="3119"/>
                    <a:pt x="21752" y="0"/>
                    <a:pt x="29604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282A29"/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206769" cy="6764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2453605" y="3232379"/>
            <a:ext cx="13380790" cy="6025921"/>
            <a:chOff x="0" y="0"/>
            <a:chExt cx="1743882" cy="78534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743882" cy="785342"/>
            </a:xfrm>
            <a:custGeom>
              <a:avLst/>
              <a:gdLst/>
              <a:ahLst/>
              <a:cxnLst/>
              <a:rect l="l" t="t" r="r" b="b"/>
              <a:pathLst>
                <a:path w="1743882" h="785342">
                  <a:moveTo>
                    <a:pt x="29508" y="0"/>
                  </a:moveTo>
                  <a:lnTo>
                    <a:pt x="1714374" y="0"/>
                  </a:lnTo>
                  <a:cubicBezTo>
                    <a:pt x="1722200" y="0"/>
                    <a:pt x="1729706" y="3109"/>
                    <a:pt x="1735240" y="8643"/>
                  </a:cubicBezTo>
                  <a:cubicBezTo>
                    <a:pt x="1740773" y="14176"/>
                    <a:pt x="1743882" y="21682"/>
                    <a:pt x="1743882" y="29508"/>
                  </a:cubicBezTo>
                  <a:lnTo>
                    <a:pt x="1743882" y="755834"/>
                  </a:lnTo>
                  <a:cubicBezTo>
                    <a:pt x="1743882" y="763660"/>
                    <a:pt x="1740773" y="771166"/>
                    <a:pt x="1735240" y="776699"/>
                  </a:cubicBezTo>
                  <a:cubicBezTo>
                    <a:pt x="1729706" y="782233"/>
                    <a:pt x="1722200" y="785342"/>
                    <a:pt x="1714374" y="785342"/>
                  </a:cubicBezTo>
                  <a:lnTo>
                    <a:pt x="29508" y="785342"/>
                  </a:lnTo>
                  <a:cubicBezTo>
                    <a:pt x="21682" y="785342"/>
                    <a:pt x="14176" y="782233"/>
                    <a:pt x="8643" y="776699"/>
                  </a:cubicBezTo>
                  <a:cubicBezTo>
                    <a:pt x="3109" y="771166"/>
                    <a:pt x="0" y="763660"/>
                    <a:pt x="0" y="755834"/>
                  </a:cubicBezTo>
                  <a:lnTo>
                    <a:pt x="0" y="29508"/>
                  </a:lnTo>
                  <a:cubicBezTo>
                    <a:pt x="0" y="21682"/>
                    <a:pt x="3109" y="14176"/>
                    <a:pt x="8643" y="8643"/>
                  </a:cubicBezTo>
                  <a:cubicBezTo>
                    <a:pt x="14176" y="3109"/>
                    <a:pt x="21682" y="0"/>
                    <a:pt x="29508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282A29"/>
              </a:solidFill>
              <a:prstDash val="solid"/>
              <a:round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142875"/>
              <a:ext cx="1743882" cy="928217"/>
            </a:xfrm>
            <a:prstGeom prst="rect">
              <a:avLst/>
            </a:prstGeom>
          </p:spPr>
          <p:txBody>
            <a:bodyPr lIns="254000" tIns="254000" rIns="254000" bIns="254000" rtlCol="0" anchor="t"/>
            <a:lstStyle/>
            <a:p>
              <a:pPr marL="604515" lvl="1" indent="-302257" algn="just">
                <a:lnSpc>
                  <a:spcPts val="4535"/>
                </a:lnSpc>
                <a:buAutoNum type="arabicPeriod"/>
              </a:pPr>
              <a:endParaRPr lang="cs-CZ" sz="2799" b="1" dirty="0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marL="604515" lvl="1" indent="-302257" algn="just">
                <a:lnSpc>
                  <a:spcPts val="4535"/>
                </a:lnSpc>
                <a:buAutoNum type="arabicPeriod"/>
              </a:pPr>
              <a:endParaRPr lang="cs-CZ" sz="2799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marL="604515" lvl="1" indent="-302257" algn="just">
                <a:lnSpc>
                  <a:spcPts val="4535"/>
                </a:lnSpc>
                <a:buAutoNum type="arabicPeriod"/>
              </a:pPr>
              <a:r>
                <a:rPr lang="en-US" sz="2799" dirty="0" smtClean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Přihlásím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se k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losování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či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přímo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už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o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konkrétní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byt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.</a:t>
              </a:r>
            </a:p>
            <a:p>
              <a:pPr marL="604515" lvl="1" indent="-302257" algn="just">
                <a:lnSpc>
                  <a:spcPts val="4535"/>
                </a:lnSpc>
                <a:buAutoNum type="arabicPeriod"/>
              </a:pPr>
              <a:r>
                <a:rPr lang="en-US" sz="2799" b="1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Po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schválení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ze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strany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družstva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uhradím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rezervační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poplatek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(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nejčastěji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okolo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100 000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Kč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).</a:t>
              </a:r>
            </a:p>
            <a:p>
              <a:pPr marL="604515" lvl="1" indent="-302257" algn="just">
                <a:lnSpc>
                  <a:spcPts val="4535"/>
                </a:lnSpc>
                <a:buAutoNum type="arabicPeriod"/>
              </a:pPr>
              <a:r>
                <a:rPr lang="en-US" sz="2799" b="1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Při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vstupu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do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družstva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zaplatím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cenu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za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podíl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,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která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bývá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většinou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v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hodnotě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25-30%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výsledné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ceny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bytu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.</a:t>
              </a:r>
            </a:p>
            <a:p>
              <a:pPr marL="604515" lvl="1" indent="-302257" algn="just">
                <a:lnSpc>
                  <a:spcPts val="4535"/>
                </a:lnSpc>
                <a:buAutoNum type="arabicPeriod"/>
              </a:pPr>
              <a:r>
                <a:rPr lang="en-US" sz="2799" b="1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Zbytek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hodnoty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splácím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ve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fixovaných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splátkách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v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rozmezí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25-30 let. </a:t>
              </a:r>
            </a:p>
            <a:p>
              <a:pPr marL="604515" lvl="1" indent="-302257" algn="just">
                <a:lnSpc>
                  <a:spcPts val="4535"/>
                </a:lnSpc>
                <a:buAutoNum type="arabicPeriod"/>
              </a:pPr>
              <a:r>
                <a:rPr lang="en-US" sz="2799" b="1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Po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splacení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hodnoty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je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možnost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setrvání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v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družstvu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nebo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převodu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do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soukromého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7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vlastnictví</a:t>
              </a:r>
              <a:r>
                <a:rPr lang="en-US" sz="27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.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496924" y="620058"/>
            <a:ext cx="13294152" cy="36604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85"/>
              </a:lnSpc>
            </a:pPr>
            <a:r>
              <a:rPr lang="en-US" sz="9485">
                <a:solidFill>
                  <a:srgbClr val="2E2E2E"/>
                </a:solidFill>
                <a:latin typeface="Le Petit Cochon"/>
                <a:ea typeface="Le Petit Cochon"/>
                <a:cs typeface="Le Petit Cochon"/>
                <a:sym typeface="Le Petit Cochon"/>
              </a:rPr>
              <a:t>MODEL Z POHLEDU ZÁJEMCE O BYT</a:t>
            </a:r>
          </a:p>
          <a:p>
            <a:pPr algn="ctr">
              <a:lnSpc>
                <a:spcPts val="9485"/>
              </a:lnSpc>
            </a:pPr>
            <a:endParaRPr lang="en-US" sz="9485">
              <a:solidFill>
                <a:srgbClr val="2E2E2E"/>
              </a:solidFill>
              <a:latin typeface="Le Petit Cochon"/>
              <a:ea typeface="Le Petit Cochon"/>
              <a:cs typeface="Le Petit Cochon"/>
              <a:sym typeface="Le Petit Cocho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EE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37494" y="-724148"/>
            <a:ext cx="21857605" cy="12323622"/>
            <a:chOff x="0" y="0"/>
            <a:chExt cx="29143473" cy="16431497"/>
          </a:xfrm>
        </p:grpSpPr>
        <p:sp>
          <p:nvSpPr>
            <p:cNvPr id="3" name="Freeform 3"/>
            <p:cNvSpPr/>
            <p:nvPr/>
          </p:nvSpPr>
          <p:spPr>
            <a:xfrm>
              <a:off x="0" y="1496171"/>
              <a:ext cx="10491783" cy="14500436"/>
            </a:xfrm>
            <a:custGeom>
              <a:avLst/>
              <a:gdLst/>
              <a:ahLst/>
              <a:cxnLst/>
              <a:rect l="l" t="t" r="r" b="b"/>
              <a:pathLst>
                <a:path w="10491783" h="14500436">
                  <a:moveTo>
                    <a:pt x="0" y="0"/>
                  </a:moveTo>
                  <a:lnTo>
                    <a:pt x="10491783" y="0"/>
                  </a:lnTo>
                  <a:lnTo>
                    <a:pt x="10491783" y="14500436"/>
                  </a:lnTo>
                  <a:lnTo>
                    <a:pt x="0" y="145004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2000"/>
                <a:extLst>
                  <a:ext uri="{96DAC541-7B7A-43D3-8B79-37D633B846F1}">
                    <asvg:svgBlip xmlns=""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>
              <a:off x="7212234" y="0"/>
              <a:ext cx="9999431" cy="16431497"/>
            </a:xfrm>
            <a:custGeom>
              <a:avLst/>
              <a:gdLst/>
              <a:ahLst/>
              <a:cxnLst/>
              <a:rect l="l" t="t" r="r" b="b"/>
              <a:pathLst>
                <a:path w="9999431" h="16431497">
                  <a:moveTo>
                    <a:pt x="0" y="0"/>
                  </a:moveTo>
                  <a:lnTo>
                    <a:pt x="9999431" y="0"/>
                  </a:lnTo>
                  <a:lnTo>
                    <a:pt x="9999431" y="16431497"/>
                  </a:lnTo>
                  <a:lnTo>
                    <a:pt x="0" y="164314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42000"/>
                <a:extLst>
                  <a:ext uri="{96DAC541-7B7A-43D3-8B79-37D633B846F1}">
                    <asvg:svgBlip xmlns=""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14108659" y="5105094"/>
              <a:ext cx="15034813" cy="9786297"/>
            </a:xfrm>
            <a:custGeom>
              <a:avLst/>
              <a:gdLst/>
              <a:ahLst/>
              <a:cxnLst/>
              <a:rect l="l" t="t" r="r" b="b"/>
              <a:pathLst>
                <a:path w="15034813" h="9786297">
                  <a:moveTo>
                    <a:pt x="0" y="0"/>
                  </a:moveTo>
                  <a:lnTo>
                    <a:pt x="15034814" y="0"/>
                  </a:lnTo>
                  <a:lnTo>
                    <a:pt x="15034814" y="9786297"/>
                  </a:lnTo>
                  <a:lnTo>
                    <a:pt x="0" y="97862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42000"/>
                <a:extLst>
                  <a:ext uri="{96DAC541-7B7A-43D3-8B79-37D633B846F1}">
                    <asvg:svgBlip xmlns=""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555765" y="1028700"/>
            <a:ext cx="17443055" cy="1682590"/>
            <a:chOff x="0" y="0"/>
            <a:chExt cx="4193887" cy="4045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193887" cy="404550"/>
            </a:xfrm>
            <a:custGeom>
              <a:avLst/>
              <a:gdLst/>
              <a:ahLst/>
              <a:cxnLst/>
              <a:rect l="l" t="t" r="r" b="b"/>
              <a:pathLst>
                <a:path w="4193887" h="404550">
                  <a:moveTo>
                    <a:pt x="22636" y="0"/>
                  </a:moveTo>
                  <a:lnTo>
                    <a:pt x="4171252" y="0"/>
                  </a:lnTo>
                  <a:cubicBezTo>
                    <a:pt x="4177255" y="0"/>
                    <a:pt x="4183013" y="2385"/>
                    <a:pt x="4187258" y="6630"/>
                  </a:cubicBezTo>
                  <a:cubicBezTo>
                    <a:pt x="4191503" y="10875"/>
                    <a:pt x="4193887" y="16632"/>
                    <a:pt x="4193887" y="22636"/>
                  </a:cubicBezTo>
                  <a:lnTo>
                    <a:pt x="4193887" y="381915"/>
                  </a:lnTo>
                  <a:cubicBezTo>
                    <a:pt x="4193887" y="394416"/>
                    <a:pt x="4183753" y="404550"/>
                    <a:pt x="4171252" y="404550"/>
                  </a:cubicBezTo>
                  <a:lnTo>
                    <a:pt x="22636" y="404550"/>
                  </a:lnTo>
                  <a:cubicBezTo>
                    <a:pt x="10134" y="404550"/>
                    <a:pt x="0" y="394416"/>
                    <a:pt x="0" y="381915"/>
                  </a:cubicBezTo>
                  <a:lnTo>
                    <a:pt x="0" y="22636"/>
                  </a:lnTo>
                  <a:cubicBezTo>
                    <a:pt x="0" y="10134"/>
                    <a:pt x="10134" y="0"/>
                    <a:pt x="22636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282A29"/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193887" cy="442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324384" y="2901475"/>
            <a:ext cx="15639233" cy="6836548"/>
            <a:chOff x="0" y="0"/>
            <a:chExt cx="2038219" cy="89098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038219" cy="890989"/>
            </a:xfrm>
            <a:custGeom>
              <a:avLst/>
              <a:gdLst/>
              <a:ahLst/>
              <a:cxnLst/>
              <a:rect l="l" t="t" r="r" b="b"/>
              <a:pathLst>
                <a:path w="2038219" h="890989">
                  <a:moveTo>
                    <a:pt x="25247" y="0"/>
                  </a:moveTo>
                  <a:lnTo>
                    <a:pt x="2012972" y="0"/>
                  </a:lnTo>
                  <a:cubicBezTo>
                    <a:pt x="2019668" y="0"/>
                    <a:pt x="2026090" y="2660"/>
                    <a:pt x="2030824" y="7395"/>
                  </a:cubicBezTo>
                  <a:cubicBezTo>
                    <a:pt x="2035559" y="12129"/>
                    <a:pt x="2038219" y="18551"/>
                    <a:pt x="2038219" y="25247"/>
                  </a:cubicBezTo>
                  <a:lnTo>
                    <a:pt x="2038219" y="865742"/>
                  </a:lnTo>
                  <a:cubicBezTo>
                    <a:pt x="2038219" y="879686"/>
                    <a:pt x="2026916" y="890989"/>
                    <a:pt x="2012972" y="890989"/>
                  </a:cubicBezTo>
                  <a:lnTo>
                    <a:pt x="25247" y="890989"/>
                  </a:lnTo>
                  <a:cubicBezTo>
                    <a:pt x="18551" y="890989"/>
                    <a:pt x="12129" y="888329"/>
                    <a:pt x="7395" y="883594"/>
                  </a:cubicBezTo>
                  <a:cubicBezTo>
                    <a:pt x="2660" y="878860"/>
                    <a:pt x="0" y="872438"/>
                    <a:pt x="0" y="865742"/>
                  </a:cubicBezTo>
                  <a:lnTo>
                    <a:pt x="0" y="25247"/>
                  </a:lnTo>
                  <a:cubicBezTo>
                    <a:pt x="0" y="18551"/>
                    <a:pt x="2660" y="12129"/>
                    <a:pt x="7395" y="7395"/>
                  </a:cubicBezTo>
                  <a:cubicBezTo>
                    <a:pt x="12129" y="2660"/>
                    <a:pt x="18551" y="0"/>
                    <a:pt x="25247" y="0"/>
                  </a:cubicBezTo>
                  <a:close/>
                </a:path>
              </a:pathLst>
            </a:custGeom>
            <a:solidFill>
              <a:srgbClr val="FFFFFF">
                <a:alpha val="73725"/>
              </a:srgbClr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2038219" cy="9290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586218" y="6868358"/>
            <a:ext cx="4432577" cy="2719789"/>
            <a:chOff x="0" y="0"/>
            <a:chExt cx="577686" cy="35446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77686" cy="354463"/>
            </a:xfrm>
            <a:custGeom>
              <a:avLst/>
              <a:gdLst/>
              <a:ahLst/>
              <a:cxnLst/>
              <a:rect l="l" t="t" r="r" b="b"/>
              <a:pathLst>
                <a:path w="577686" h="354463">
                  <a:moveTo>
                    <a:pt x="89076" y="0"/>
                  </a:moveTo>
                  <a:lnTo>
                    <a:pt x="488609" y="0"/>
                  </a:lnTo>
                  <a:cubicBezTo>
                    <a:pt x="537805" y="0"/>
                    <a:pt x="577686" y="39881"/>
                    <a:pt x="577686" y="89076"/>
                  </a:cubicBezTo>
                  <a:lnTo>
                    <a:pt x="577686" y="265386"/>
                  </a:lnTo>
                  <a:cubicBezTo>
                    <a:pt x="577686" y="314582"/>
                    <a:pt x="537805" y="354463"/>
                    <a:pt x="488609" y="354463"/>
                  </a:cubicBezTo>
                  <a:lnTo>
                    <a:pt x="89076" y="354463"/>
                  </a:lnTo>
                  <a:cubicBezTo>
                    <a:pt x="39881" y="354463"/>
                    <a:pt x="0" y="314582"/>
                    <a:pt x="0" y="265386"/>
                  </a:cubicBezTo>
                  <a:lnTo>
                    <a:pt x="0" y="89076"/>
                  </a:lnTo>
                  <a:cubicBezTo>
                    <a:pt x="0" y="39881"/>
                    <a:pt x="39881" y="0"/>
                    <a:pt x="89076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282A29"/>
              </a:solidFill>
              <a:prstDash val="solid"/>
              <a:round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57150"/>
              <a:ext cx="577686" cy="4116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cs-CZ" sz="1899" b="1" dirty="0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r>
                <a:rPr lang="en-US" sz="1899" b="1" dirty="0" err="1" smtClean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Skrze</a:t>
              </a:r>
              <a:r>
                <a:rPr lang="en-US" sz="1899" b="1" dirty="0" smtClean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úvěr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.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Dnes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je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několik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bankovních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subjektů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,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které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nabízí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tuto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možnost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.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Úroková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sazba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se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pohybuje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mezi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4,5 - 6%.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Její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výše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samozřejmě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odvisí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od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věrohodnosti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projektu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a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bonity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zájemce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o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úvěr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.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832730" y="6868358"/>
            <a:ext cx="4432577" cy="2719789"/>
            <a:chOff x="0" y="0"/>
            <a:chExt cx="577686" cy="35446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577686" cy="354463"/>
            </a:xfrm>
            <a:custGeom>
              <a:avLst/>
              <a:gdLst/>
              <a:ahLst/>
              <a:cxnLst/>
              <a:rect l="l" t="t" r="r" b="b"/>
              <a:pathLst>
                <a:path w="577686" h="354463">
                  <a:moveTo>
                    <a:pt x="89076" y="0"/>
                  </a:moveTo>
                  <a:lnTo>
                    <a:pt x="488609" y="0"/>
                  </a:lnTo>
                  <a:cubicBezTo>
                    <a:pt x="537805" y="0"/>
                    <a:pt x="577686" y="39881"/>
                    <a:pt x="577686" y="89076"/>
                  </a:cubicBezTo>
                  <a:lnTo>
                    <a:pt x="577686" y="265386"/>
                  </a:lnTo>
                  <a:cubicBezTo>
                    <a:pt x="577686" y="314582"/>
                    <a:pt x="537805" y="354463"/>
                    <a:pt x="488609" y="354463"/>
                  </a:cubicBezTo>
                  <a:lnTo>
                    <a:pt x="89076" y="354463"/>
                  </a:lnTo>
                  <a:cubicBezTo>
                    <a:pt x="39881" y="354463"/>
                    <a:pt x="0" y="314582"/>
                    <a:pt x="0" y="265386"/>
                  </a:cubicBezTo>
                  <a:lnTo>
                    <a:pt x="0" y="89076"/>
                  </a:lnTo>
                  <a:cubicBezTo>
                    <a:pt x="0" y="39881"/>
                    <a:pt x="39881" y="0"/>
                    <a:pt x="89076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282A29"/>
              </a:solidFill>
              <a:prstDash val="solid"/>
              <a:round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-57150"/>
              <a:ext cx="577686" cy="4116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cs-CZ" sz="1899" b="1" dirty="0" smtClean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r>
                <a:rPr lang="en-US" sz="1899" b="1" dirty="0" smtClean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Do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družstva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zájemce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vstoupí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koupí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podílu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,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který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bude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v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hodnotě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cca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25-30%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ceny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bytu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.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Zbytek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hodnoty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platí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ve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fixních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splátkách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po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18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dobu</a:t>
              </a:r>
              <a:r>
                <a:rPr lang="en-US" sz="18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25-30 let.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2074932" y="6868358"/>
            <a:ext cx="4432577" cy="2719789"/>
            <a:chOff x="0" y="0"/>
            <a:chExt cx="577686" cy="354463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577686" cy="354463"/>
            </a:xfrm>
            <a:custGeom>
              <a:avLst/>
              <a:gdLst/>
              <a:ahLst/>
              <a:cxnLst/>
              <a:rect l="l" t="t" r="r" b="b"/>
              <a:pathLst>
                <a:path w="577686" h="354463">
                  <a:moveTo>
                    <a:pt x="89076" y="0"/>
                  </a:moveTo>
                  <a:lnTo>
                    <a:pt x="488609" y="0"/>
                  </a:lnTo>
                  <a:cubicBezTo>
                    <a:pt x="537805" y="0"/>
                    <a:pt x="577686" y="39881"/>
                    <a:pt x="577686" y="89076"/>
                  </a:cubicBezTo>
                  <a:lnTo>
                    <a:pt x="577686" y="265386"/>
                  </a:lnTo>
                  <a:cubicBezTo>
                    <a:pt x="577686" y="314582"/>
                    <a:pt x="537805" y="354463"/>
                    <a:pt x="488609" y="354463"/>
                  </a:cubicBezTo>
                  <a:lnTo>
                    <a:pt x="89076" y="354463"/>
                  </a:lnTo>
                  <a:cubicBezTo>
                    <a:pt x="39881" y="354463"/>
                    <a:pt x="0" y="314582"/>
                    <a:pt x="0" y="265386"/>
                  </a:cubicBezTo>
                  <a:lnTo>
                    <a:pt x="0" y="89076"/>
                  </a:lnTo>
                  <a:cubicBezTo>
                    <a:pt x="0" y="39881"/>
                    <a:pt x="39881" y="0"/>
                    <a:pt x="89076" y="0"/>
                  </a:cubicBezTo>
                  <a:close/>
                </a:path>
              </a:pathLst>
            </a:custGeom>
            <a:solidFill>
              <a:srgbClr val="FFFFFF"/>
            </a:solidFill>
            <a:ln w="38100" cap="rnd">
              <a:solidFill>
                <a:srgbClr val="282A29"/>
              </a:solidFill>
              <a:prstDash val="solid"/>
              <a:round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-57150"/>
              <a:ext cx="577686" cy="4116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r>
                <a:rPr lang="en-US" sz="18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Podvozek družstva je flexibilní z hlediska převoditelnosti podílů, ale i vnitřních procesů jako třeba vypořádání se se členy, kteří neplní své závazky apod.</a:t>
              </a:r>
            </a:p>
          </p:txBody>
        </p:sp>
      </p:grpSp>
      <p:sp>
        <p:nvSpPr>
          <p:cNvPr id="21" name="Freeform 21"/>
          <p:cNvSpPr/>
          <p:nvPr/>
        </p:nvSpPr>
        <p:spPr>
          <a:xfrm>
            <a:off x="1586218" y="3210175"/>
            <a:ext cx="4432577" cy="3433232"/>
          </a:xfrm>
          <a:custGeom>
            <a:avLst/>
            <a:gdLst/>
            <a:ahLst/>
            <a:cxnLst/>
            <a:rect l="l" t="t" r="r" b="b"/>
            <a:pathLst>
              <a:path w="4432577" h="3433232">
                <a:moveTo>
                  <a:pt x="0" y="0"/>
                </a:moveTo>
                <a:lnTo>
                  <a:pt x="4432577" y="0"/>
                </a:lnTo>
                <a:lnTo>
                  <a:pt x="4432577" y="3433232"/>
                </a:lnTo>
                <a:lnTo>
                  <a:pt x="0" y="343323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7306218" y="3210175"/>
            <a:ext cx="3485602" cy="3485602"/>
          </a:xfrm>
          <a:custGeom>
            <a:avLst/>
            <a:gdLst/>
            <a:ahLst/>
            <a:cxnLst/>
            <a:rect l="l" t="t" r="r" b="b"/>
            <a:pathLst>
              <a:path w="3485602" h="3485602">
                <a:moveTo>
                  <a:pt x="0" y="0"/>
                </a:moveTo>
                <a:lnTo>
                  <a:pt x="3485602" y="0"/>
                </a:lnTo>
                <a:lnTo>
                  <a:pt x="3485602" y="3485601"/>
                </a:lnTo>
                <a:lnTo>
                  <a:pt x="0" y="348560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3" name="Freeform 23"/>
          <p:cNvSpPr/>
          <p:nvPr/>
        </p:nvSpPr>
        <p:spPr>
          <a:xfrm>
            <a:off x="12620935" y="3256505"/>
            <a:ext cx="3340572" cy="3340572"/>
          </a:xfrm>
          <a:custGeom>
            <a:avLst/>
            <a:gdLst/>
            <a:ahLst/>
            <a:cxnLst/>
            <a:rect l="l" t="t" r="r" b="b"/>
            <a:pathLst>
              <a:path w="3340572" h="3340572">
                <a:moveTo>
                  <a:pt x="0" y="0"/>
                </a:moveTo>
                <a:lnTo>
                  <a:pt x="3340572" y="0"/>
                </a:lnTo>
                <a:lnTo>
                  <a:pt x="3340572" y="3340572"/>
                </a:lnTo>
                <a:lnTo>
                  <a:pt x="0" y="334057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4" name="TextBox 24"/>
          <p:cNvSpPr txBox="1"/>
          <p:nvPr/>
        </p:nvSpPr>
        <p:spPr>
          <a:xfrm>
            <a:off x="458336" y="1451175"/>
            <a:ext cx="17540484" cy="12601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85"/>
              </a:lnSpc>
            </a:pPr>
            <a:r>
              <a:rPr lang="en-US" sz="9485">
                <a:solidFill>
                  <a:srgbClr val="2E2E2E"/>
                </a:solidFill>
                <a:latin typeface="Le Petit Cochon"/>
                <a:ea typeface="Le Petit Cochon"/>
                <a:cs typeface="Le Petit Cochon"/>
                <a:sym typeface="Le Petit Cochon"/>
              </a:rPr>
              <a:t>JAK DRUŽSTVO FINANCUJE STAVBU?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619</Words>
  <Application>Microsoft Office PowerPoint</Application>
  <PresentationFormat>Vlastní</PresentationFormat>
  <Paragraphs>46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3" baseType="lpstr">
      <vt:lpstr>Le Petit Cochon</vt:lpstr>
      <vt:lpstr>Poppins</vt:lpstr>
      <vt:lpstr>Arial</vt:lpstr>
      <vt:lpstr>Calibri</vt:lpstr>
      <vt:lpstr>Poppins Bold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družstevní bydlení areál mlékárny</dc:title>
  <cp:lastModifiedBy>Daniel Čmelík</cp:lastModifiedBy>
  <cp:revision>3</cp:revision>
  <dcterms:created xsi:type="dcterms:W3CDTF">2006-08-16T00:00:00Z</dcterms:created>
  <dcterms:modified xsi:type="dcterms:W3CDTF">2025-06-04T14:07:22Z</dcterms:modified>
  <dc:identifier>DAGgqU4SZRE</dc:identifier>
</cp:coreProperties>
</file>