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7" r:id="rId4"/>
    <p:sldId id="260" r:id="rId5"/>
    <p:sldId id="261" r:id="rId6"/>
    <p:sldId id="259" r:id="rId7"/>
    <p:sldId id="262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02780-9BAF-44B8-9A02-F19C981B3E3F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1EFCB-21EC-48E5-A3A1-E061864841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538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371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47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7146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6743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492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7197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8970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856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574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685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4818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D2896-834E-4569-9A82-AEA66ECAE6B4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E6A1E-B13E-4B77-9D73-12300B14AFC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03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73589" y="226503"/>
            <a:ext cx="9144000" cy="1163972"/>
          </a:xfrm>
        </p:spPr>
        <p:txBody>
          <a:bodyPr>
            <a:normAutofit fontScale="90000"/>
          </a:bodyPr>
          <a:lstStyle/>
          <a:p>
            <a:r>
              <a:rPr lang="cs-CZ" altLang="cs-CZ" sz="2800" b="1" dirty="0">
                <a:latin typeface="Arial" panose="020B0604020202020204" pitchFamily="34" charset="0"/>
                <a:cs typeface="Arial" panose="020B0604020202020204" pitchFamily="34" charset="0"/>
              </a:rPr>
              <a:t>Zastupitelstvo města Kyjova</a:t>
            </a:r>
            <a:r>
              <a:rPr lang="cs-CZ" altLang="cs-CZ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altLang="cs-CZ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altLang="cs-CZ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XXV. zasedání 7.září </a:t>
            </a:r>
            <a:r>
              <a:rPr lang="cs-CZ" altLang="cs-CZ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</a:t>
            </a:r>
            <a:br>
              <a:rPr lang="cs-CZ" altLang="cs-CZ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cs-CZ" sz="28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13733" y="1577130"/>
            <a:ext cx="10268124" cy="1166070"/>
          </a:xfrm>
        </p:spPr>
        <p:txBody>
          <a:bodyPr>
            <a:no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Žádost o směnu pozemků pro výstavbu nového areálu – ul. Václava Bzeneckého, </a:t>
            </a:r>
            <a:r>
              <a:rPr lang="cs-CZ" sz="4000" dirty="0" err="1" smtClean="0">
                <a:solidFill>
                  <a:srgbClr val="FF0000"/>
                </a:solidFill>
              </a:rPr>
              <a:t>k.ú</a:t>
            </a:r>
            <a:r>
              <a:rPr lang="cs-CZ" sz="4000" dirty="0" smtClean="0">
                <a:solidFill>
                  <a:srgbClr val="FF0000"/>
                </a:solidFill>
              </a:rPr>
              <a:t>. Kyjov</a:t>
            </a:r>
            <a:endParaRPr lang="cs-CZ" sz="4000" dirty="0">
              <a:solidFill>
                <a:srgbClr val="FF0000"/>
              </a:solidFill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079" y="2929855"/>
            <a:ext cx="5074975" cy="2954881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616" y="2930725"/>
            <a:ext cx="4777241" cy="295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90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2761102" y="-641576"/>
            <a:ext cx="6108551" cy="88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25" y="939567"/>
            <a:ext cx="10109179" cy="5091485"/>
          </a:xfrm>
        </p:spPr>
      </p:pic>
      <p:sp>
        <p:nvSpPr>
          <p:cNvPr id="2" name="TextovéPole 1"/>
          <p:cNvSpPr txBox="1"/>
          <p:nvPr/>
        </p:nvSpPr>
        <p:spPr>
          <a:xfrm>
            <a:off x="8405769" y="587229"/>
            <a:ext cx="3196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Zeleně vyznačeny pozemky města, červeně hranice rezervy pro napojení obchvatu (dle ÚP)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05844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54" y="286153"/>
            <a:ext cx="10040213" cy="611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10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176" y="880845"/>
            <a:ext cx="10191031" cy="5061226"/>
          </a:xfrm>
        </p:spPr>
      </p:pic>
    </p:spTree>
    <p:extLst>
      <p:ext uri="{BB962C8B-B14F-4D97-AF65-F5344CB8AC3E}">
        <p14:creationId xmlns:p14="http://schemas.microsoft.com/office/powerpoint/2010/main" val="3179535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38" y="515076"/>
            <a:ext cx="7015091" cy="5928515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9504727" y="587229"/>
            <a:ext cx="209724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Žlutě vyznačené pozemky lze prodat/směnit, zeleně vyznačené pozemky pouze v případě změny ÚP (úprava rezervy na obchvat), růžově vyznačený pozemek nabízí R. </a:t>
            </a:r>
            <a:r>
              <a:rPr lang="cs-CZ" dirty="0" smtClean="0"/>
              <a:t>B. </a:t>
            </a:r>
            <a:r>
              <a:rPr lang="cs-CZ" dirty="0" smtClean="0"/>
              <a:t>ke směně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7347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Zástupný symbol pro obsah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5956356"/>
              </p:ext>
            </p:extLst>
          </p:nvPr>
        </p:nvGraphicFramePr>
        <p:xfrm>
          <a:off x="1124125" y="461391"/>
          <a:ext cx="8623880" cy="5723304"/>
        </p:xfrm>
        <a:graphic>
          <a:graphicData uri="http://schemas.openxmlformats.org/drawingml/2006/table">
            <a:tbl>
              <a:tblPr/>
              <a:tblGrid>
                <a:gridCol w="2282940">
                  <a:extLst>
                    <a:ext uri="{9D8B030D-6E8A-4147-A177-3AD203B41FA5}">
                      <a16:colId xmlns:a16="http://schemas.microsoft.com/office/drawing/2014/main" val="3803314948"/>
                    </a:ext>
                  </a:extLst>
                </a:gridCol>
                <a:gridCol w="656220">
                  <a:extLst>
                    <a:ext uri="{9D8B030D-6E8A-4147-A177-3AD203B41FA5}">
                      <a16:colId xmlns:a16="http://schemas.microsoft.com/office/drawing/2014/main" val="3626401043"/>
                    </a:ext>
                  </a:extLst>
                </a:gridCol>
                <a:gridCol w="663763">
                  <a:extLst>
                    <a:ext uri="{9D8B030D-6E8A-4147-A177-3AD203B41FA5}">
                      <a16:colId xmlns:a16="http://schemas.microsoft.com/office/drawing/2014/main" val="4232297196"/>
                    </a:ext>
                  </a:extLst>
                </a:gridCol>
                <a:gridCol w="693932">
                  <a:extLst>
                    <a:ext uri="{9D8B030D-6E8A-4147-A177-3AD203B41FA5}">
                      <a16:colId xmlns:a16="http://schemas.microsoft.com/office/drawing/2014/main" val="1165185531"/>
                    </a:ext>
                  </a:extLst>
                </a:gridCol>
                <a:gridCol w="837246">
                  <a:extLst>
                    <a:ext uri="{9D8B030D-6E8A-4147-A177-3AD203B41FA5}">
                      <a16:colId xmlns:a16="http://schemas.microsoft.com/office/drawing/2014/main" val="3313301085"/>
                    </a:ext>
                  </a:extLst>
                </a:gridCol>
                <a:gridCol w="191083">
                  <a:extLst>
                    <a:ext uri="{9D8B030D-6E8A-4147-A177-3AD203B41FA5}">
                      <a16:colId xmlns:a16="http://schemas.microsoft.com/office/drawing/2014/main" val="911896428"/>
                    </a:ext>
                  </a:extLst>
                </a:gridCol>
                <a:gridCol w="593364">
                  <a:extLst>
                    <a:ext uri="{9D8B030D-6E8A-4147-A177-3AD203B41FA5}">
                      <a16:colId xmlns:a16="http://schemas.microsoft.com/office/drawing/2014/main" val="673811600"/>
                    </a:ext>
                  </a:extLst>
                </a:gridCol>
                <a:gridCol w="985585">
                  <a:extLst>
                    <a:ext uri="{9D8B030D-6E8A-4147-A177-3AD203B41FA5}">
                      <a16:colId xmlns:a16="http://schemas.microsoft.com/office/drawing/2014/main" val="2156945169"/>
                    </a:ext>
                  </a:extLst>
                </a:gridCol>
                <a:gridCol w="1719747">
                  <a:extLst>
                    <a:ext uri="{9D8B030D-6E8A-4147-A177-3AD203B41FA5}">
                      <a16:colId xmlns:a16="http://schemas.microsoft.com/office/drawing/2014/main" val="2468279403"/>
                    </a:ext>
                  </a:extLst>
                </a:gridCol>
              </a:tblGrid>
              <a:tr h="30846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A. Budoucí směna pozemků - záměr č. 159/2026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49121"/>
                  </a:ext>
                </a:extLst>
              </a:tr>
              <a:tr h="172167"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1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588533"/>
                  </a:ext>
                </a:extLst>
              </a:tr>
              <a:tr h="222383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</a:t>
                      </a:r>
                      <a:r>
                        <a:rPr lang="cs-CZ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 </a:t>
                      </a:r>
                      <a:r>
                        <a:rPr lang="cs-CZ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 vypořádání s městem vloží část pozemku </a:t>
                      </a:r>
                      <a:r>
                        <a:rPr lang="cs-CZ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p.č</a:t>
                      </a:r>
                      <a:r>
                        <a:rPr lang="cs-CZ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3527/1 v rozdílných plochách ÚP s výměrami: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5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24643"/>
                  </a:ext>
                </a:extLst>
              </a:tr>
              <a:tr h="22238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 ploše rezervy pro obchvat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1541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1 078 700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2371630"/>
                  </a:ext>
                </a:extLst>
              </a:tr>
              <a:tr h="22238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 ploše zemědělské 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710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35 500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1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269458"/>
                  </a:ext>
                </a:extLst>
              </a:tr>
              <a:tr h="3730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2251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1 114 200 Kč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DPH se neřeší, </a:t>
                      </a:r>
                      <a:r>
                        <a:rPr lang="cs-CZ" sz="600" b="0" i="1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R.B. není </a:t>
                      </a:r>
                      <a:r>
                        <a:rPr lang="cs-CZ" sz="6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plátce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573647"/>
                  </a:ext>
                </a:extLst>
              </a:tr>
              <a:tr h="222383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Město do budoucí směny a budoucího nájmu vloží část pozemku 3526/1 a část pozemku 3526/2 o celkové výměře: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010685"/>
                  </a:ext>
                </a:extLst>
              </a:tr>
              <a:tr h="22238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800" b="1" i="0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1816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1 050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1 906 800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DPH se přičítá, město je plátce a jsou to zastavitelné pozemky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130994"/>
                  </a:ext>
                </a:extLst>
              </a:tr>
              <a:tr h="24390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800" b="1" i="0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DPH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400 428 Kč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1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35717"/>
                  </a:ext>
                </a:extLst>
              </a:tr>
              <a:tr h="24390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800" b="1" i="0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Cena vč. DPH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2 307 228 Kč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1" u="none" strike="noStrike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292662"/>
                  </a:ext>
                </a:extLst>
              </a:tr>
              <a:tr h="315640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Doplatek ve prospěch města: 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1 193 028 Kč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137850"/>
                  </a:ext>
                </a:extLst>
              </a:tr>
              <a:tr h="30846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B. Budoucí nájem pozemků - záměr č. 160/2026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749937"/>
                  </a:ext>
                </a:extLst>
              </a:tr>
              <a:tr h="308466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cs-CZ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Část pozemku p.č. 3526/1 - orná půda o výměře 628 m2 a část pozemku p.č. 3526/2 - orná půda o výměře 156 m2.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376905"/>
                  </a:ext>
                </a:extLst>
              </a:tr>
              <a:tr h="308466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Jedná se o pozemky požadované k realizaci záměru </a:t>
                      </a:r>
                      <a:r>
                        <a:rPr lang="cs-CZ" sz="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R.B., </a:t>
                      </a:r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jejichž převod lze realizovat až po změně ÚP. Proto bylo navrženo jejich </a:t>
                      </a:r>
                      <a:r>
                        <a:rPr lang="cs-CZ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zesmluvnění</a:t>
                      </a:r>
                      <a:r>
                        <a:rPr lang="cs-CZ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nájmem.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86042"/>
                  </a:ext>
                </a:extLst>
              </a:tr>
              <a:tr h="308466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Sazba je navržena stejná, jako se používá pro nájem pozemků k podnikání:   Smlouva bude obsahovat inflační doložku.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702243"/>
                  </a:ext>
                </a:extLst>
              </a:tr>
              <a:tr h="486553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Výměra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Sazba nájemného v Kč/m2/rok/bez DPH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Nájemné v Kč/rok/bez DPH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42835"/>
                  </a:ext>
                </a:extLst>
              </a:tr>
              <a:tr h="308466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628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61,50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38 622,00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363951"/>
                  </a:ext>
                </a:extLst>
              </a:tr>
              <a:tr h="308466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61,50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9 594,00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46058"/>
                  </a:ext>
                </a:extLst>
              </a:tr>
              <a:tr h="308466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1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48 216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73" marR="5473" marT="54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102761"/>
                  </a:ext>
                </a:extLst>
              </a:tr>
              <a:tr h="308466"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7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Nájemné za rok vč. DPH: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0" i="1" u="none" strike="noStrike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58 341 Kč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73" marR="5473" marT="54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cs-CZ" sz="6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k tomu se přičte inflace od uzavření smlouvy o budoucím nájmu do doručení výzvy k uzavření NS</a:t>
                      </a:r>
                    </a:p>
                  </a:txBody>
                  <a:tcPr marL="5473" marR="5473" marT="547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388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41420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360</Words>
  <Application>Microsoft Office PowerPoint</Application>
  <PresentationFormat>Širokoúhlá obrazovka</PresentationFormat>
  <Paragraphs>72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Motiv Office</vt:lpstr>
      <vt:lpstr>Zastupitelstvo města Kyjova XXV. zasedání 7.září 2026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Radek Běhůnek</dc:title>
  <dc:creator>Markéta Pírková</dc:creator>
  <cp:lastModifiedBy>Libuše Hájková</cp:lastModifiedBy>
  <cp:revision>12</cp:revision>
  <dcterms:created xsi:type="dcterms:W3CDTF">2025-10-15T09:53:24Z</dcterms:created>
  <dcterms:modified xsi:type="dcterms:W3CDTF">2026-09-02T08:58:24Z</dcterms:modified>
</cp:coreProperties>
</file>