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tif" ContentType="image/tiff"/>
  <Override PartName="/ppt/media/image3.png" ContentType="image/png"/>
  <Override PartName="/ppt/media/image4.jpeg" ContentType="image/jpeg"/>
  <Override PartName="/ppt/media/image5.jpeg" ContentType="image/jpeg"/>
  <Override PartName="/ppt/media/image7.png" ContentType="image/png"/>
  <Override PartName="/ppt/media/image6.tif" ContentType="image/tiff"/>
  <Override PartName="/ppt/media/image8.png" ContentType="image/png"/>
  <Override PartName="/ppt/media/image9.png" ContentType="image/png"/>
  <Override PartName="/ppt/media/image10.png" ContentType="image/png"/>
  <Override PartName="/ppt/media/image11.jpeg" ContentType="image/jpeg"/>
  <Override PartName="/ppt/media/image12.jpeg" ContentType="image/jpeg"/>
  <Override PartName="/ppt/media/image13.png" ContentType="image/png"/>
  <Override PartName="/ppt/media/image14.png" ContentType="image/png"/>
  <Override PartName="/ppt/media/image15.png" ContentType="image/png"/>
  <Override PartName="/ppt/media/image16.jpeg" ContentType="image/jpeg"/>
  <Override PartName="/ppt/media/image17.png" ContentType="image/png"/>
  <Override PartName="/ppt/media/image18.png" ContentType="image/png"/>
  <Override PartName="/ppt/media/image1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8F54871-0C96-4019-B0D6-B2D018C80CD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C78B0B1-7E4E-42FF-BFFA-BF4FB36B6F9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6F540E3-46D6-4DB7-8E3B-DA03DDFF7FA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1ED0806-1565-43B1-BA3A-F35155AB0C5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FA8C7B5-B658-4ACB-8CFF-7E3019C4717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C9B6289-93C9-4F38-97D5-22F1C5DF540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6CFBDC8-5A5E-40F7-AB3E-9C7B5CC2399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191A43D-A8D3-41C2-901A-CA1AA944826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8299A04-E70F-49CE-B168-63D72AFD7B9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3E0EF21-DF10-4BB5-B8FD-50074814613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63802E0-8AB7-4274-B691-1F8F1F10E4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F6888C8-8AF9-4C26-9124-01A087E91A5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3826E9F-7713-4FF5-813F-2C9F6EC87E3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498B6E0-9DF6-434E-BF43-6D5FD883E49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18AA9EA-407D-48EF-91CD-E69336C94DA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9F42812-FE62-4F08-91E2-DEB6541FA05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46D0024-B898-4B9D-8BD2-47ACFBAE1A6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301EDED-83E3-409E-8DBA-582C23D147A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40EF9A-1760-4FFD-A706-2FD8D6F6EE5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02DBB7B-6299-44D6-8AE9-19FCBDFE042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68E6B96-6D0D-41EB-881B-961E59E2072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732F267-F7B9-4AC9-A627-4EC7D9C79A5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7EFA43F-FE21-47FC-A61A-D6AE8DEA3E4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3E0B4F1-1E3D-45E5-9890-624FCE6269A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cs-CZ" sz="6000" spc="-1" strike="noStrike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8b8b8b"/>
                </a:solidFill>
                <a:latin typeface="Calibri"/>
              </a:rPr>
              <a:t>&lt;datum/čas&gt;</a:t>
            </a:r>
            <a:endParaRPr b="0" lang="cs-CZ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cs-CZ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0DE164C-2D24-43C6-B9A0-6D2CB775ADC5}" type="slidenum">
              <a:rPr b="0" lang="cs-CZ" sz="1200" spc="-1" strike="noStrike">
                <a:solidFill>
                  <a:srgbClr val="8b8b8b"/>
                </a:solidFill>
                <a:latin typeface="Calibri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Klikněte pro úpravu formátu textu osnovy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Čtvrtá úroveň osnovy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Pátá úroveň osnovy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Šestá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Sedmá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Po kliknutí můžete upravovat styly textu v předloze.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Čtvrtá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Pátá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8b8b8b"/>
                </a:solidFill>
                <a:latin typeface="Calibri"/>
              </a:rPr>
              <a:t>&lt;datum/čas&gt;</a:t>
            </a:r>
            <a:endParaRPr b="0" lang="cs-CZ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cs-CZ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BCE7890-3E03-47EE-BC16-4FC581144565}" type="slidenum">
              <a:rPr b="0" lang="cs-CZ" sz="1200" spc="-1" strike="noStrike">
                <a:solidFill>
                  <a:srgbClr val="8b8b8b"/>
                </a:solidFill>
                <a:latin typeface="Calibri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mailto:prev@prev.cz" TargetMode="External"/><Relationship Id="rId3" Type="http://schemas.openxmlformats.org/officeDocument/2006/relationships/hyperlink" Target="http://www.prev.cz/" TargetMode="External"/><Relationship Id="rId4" Type="http://schemas.openxmlformats.org/officeDocument/2006/relationships/image" Target="../media/image2.tif"/><Relationship Id="rId5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tif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jpeg"/><Relationship Id="rId3" Type="http://schemas.openxmlformats.org/officeDocument/2006/relationships/hyperlink" Target="https://www.youtube.com/watch?v=oMWTIlidxjI" TargetMode="External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hyperlink" Target="mailto:prev@prev.cz" TargetMode="External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Obrázek 3" descr=""/>
          <p:cNvPicPr/>
          <p:nvPr/>
        </p:nvPicPr>
        <p:blipFill>
          <a:blip r:embed="rId1"/>
          <a:stretch/>
        </p:blipFill>
        <p:spPr>
          <a:xfrm>
            <a:off x="8829360" y="152280"/>
            <a:ext cx="2934360" cy="2934360"/>
          </a:xfrm>
          <a:prstGeom prst="rect">
            <a:avLst/>
          </a:prstGeom>
          <a:ln w="0"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70520" y="2031840"/>
            <a:ext cx="9143640" cy="12985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cs-CZ" sz="6000" spc="-1" strike="noStrike">
                <a:solidFill>
                  <a:srgbClr val="000000"/>
                </a:solidFill>
                <a:latin typeface="Calibri Light"/>
              </a:rPr>
              <a:t>Nabídka pro školy 2025/26</a:t>
            </a: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TextovéPole 4"/>
          <p:cNvSpPr/>
          <p:nvPr/>
        </p:nvSpPr>
        <p:spPr>
          <a:xfrm>
            <a:off x="5941080" y="4330440"/>
            <a:ext cx="5138640" cy="182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PREV education, s.r.o.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cs-CZ" sz="1800" spc="-1" strike="noStrike">
                <a:solidFill>
                  <a:srgbClr val="000000"/>
                </a:solidFill>
                <a:latin typeface="Calibri"/>
              </a:rPr>
              <a:t>Odborná organizace pro prevenci rizikového chování</a:t>
            </a:r>
            <a:endParaRPr b="0" lang="cs-CZ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📍 </a:t>
            </a:r>
            <a:r>
              <a:rPr b="1" lang="cs-CZ" sz="1800" spc="-1" strike="noStrike">
                <a:solidFill>
                  <a:srgbClr val="000000"/>
                </a:solidFill>
                <a:latin typeface="Calibri"/>
              </a:rPr>
              <a:t>Adresa: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 Gajdošova 7, 615 00 Brno</a:t>
            </a:r>
            <a:br>
              <a:rPr sz="1800"/>
            </a:b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📞 </a:t>
            </a:r>
            <a:r>
              <a:rPr b="1" lang="cs-CZ" sz="1800" spc="-1" strike="noStrike">
                <a:solidFill>
                  <a:srgbClr val="000000"/>
                </a:solidFill>
                <a:latin typeface="Calibri"/>
              </a:rPr>
              <a:t>Telefon: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 +420 777 916 276</a:t>
            </a:r>
            <a:br>
              <a:rPr sz="1800"/>
            </a:b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✉</a:t>
            </a:r>
            <a:r>
              <a:rPr b="1" lang="cs-CZ" sz="1800" spc="-1" strike="noStrike">
                <a:solidFill>
                  <a:srgbClr val="000000"/>
                </a:solidFill>
                <a:latin typeface="Calibri"/>
              </a:rPr>
              <a:t>E-mail: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 </a:t>
            </a:r>
            <a:r>
              <a:rPr b="0" lang="cs-CZ" sz="1800" spc="-1" strike="noStrike" u="sng">
                <a:solidFill>
                  <a:srgbClr val="0563c1"/>
                </a:solidFill>
                <a:uFillTx/>
                <a:latin typeface="Calibri"/>
                <a:hlinkClick r:id="rId2"/>
              </a:rPr>
              <a:t>prev@prev.cz</a:t>
            </a:r>
            <a:br>
              <a:rPr sz="1800"/>
            </a:b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🌐 </a:t>
            </a:r>
            <a:r>
              <a:rPr b="1" lang="cs-CZ" sz="1800" spc="-1" strike="noStrike">
                <a:solidFill>
                  <a:srgbClr val="000000"/>
                </a:solidFill>
                <a:latin typeface="Calibri"/>
              </a:rPr>
              <a:t>Web: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 </a:t>
            </a:r>
            <a:r>
              <a:rPr b="0" lang="cs-CZ" sz="1800" spc="-1" strike="noStrike" u="sng">
                <a:solidFill>
                  <a:srgbClr val="0563c1"/>
                </a:solidFill>
                <a:uFillTx/>
                <a:latin typeface="Calibri"/>
                <a:hlinkClick r:id="rId3"/>
              </a:rPr>
              <a:t>www.prev.cz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cs-CZ" sz="1800" spc="-1" strike="noStrike">
              <a:latin typeface="Arial"/>
            </a:endParaRPr>
          </a:p>
        </p:txBody>
      </p:sp>
      <p:pic>
        <p:nvPicPr>
          <p:cNvPr id="85" name="Obrázek 7" descr=""/>
          <p:cNvPicPr/>
          <p:nvPr/>
        </p:nvPicPr>
        <p:blipFill>
          <a:blip r:embed="rId4"/>
          <a:stretch/>
        </p:blipFill>
        <p:spPr>
          <a:xfrm>
            <a:off x="1510920" y="3330720"/>
            <a:ext cx="3259800" cy="2846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Obrázek 4" descr=""/>
          <p:cNvPicPr/>
          <p:nvPr/>
        </p:nvPicPr>
        <p:blipFill>
          <a:blip r:embed="rId1"/>
          <a:stretch/>
        </p:blipFill>
        <p:spPr>
          <a:xfrm>
            <a:off x="9601200" y="152280"/>
            <a:ext cx="2162520" cy="2162520"/>
          </a:xfrm>
          <a:prstGeom prst="rect">
            <a:avLst/>
          </a:prstGeom>
          <a:ln w="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400" spc="-1" strike="noStrike">
                <a:solidFill>
                  <a:srgbClr val="000000"/>
                </a:solidFill>
                <a:latin typeface="Calibri Light"/>
              </a:rPr>
              <a:t>Selektivní primární prevence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Dotazník pro TU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Mapovací lekce + plán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Intervenční programy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Pedagogové, vedení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Rodiče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Individuální práce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9" name="Obrázek 5" descr=""/>
          <p:cNvPicPr/>
          <p:nvPr/>
        </p:nvPicPr>
        <p:blipFill>
          <a:blip r:embed="rId2"/>
          <a:stretch/>
        </p:blipFill>
        <p:spPr>
          <a:xfrm>
            <a:off x="5036400" y="1825560"/>
            <a:ext cx="6317280" cy="4211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400" spc="-1" strike="noStrike">
                <a:solidFill>
                  <a:srgbClr val="000000"/>
                </a:solidFill>
                <a:latin typeface="Calibri Light"/>
              </a:rPr>
              <a:t>Screening rizikového chování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1" name="Picture 2" descr="http://prev.cz/wp-content/uploads/2023/08/screening.jpg"/>
          <p:cNvPicPr/>
          <p:nvPr/>
        </p:nvPicPr>
        <p:blipFill>
          <a:blip r:embed="rId1"/>
          <a:stretch/>
        </p:blipFill>
        <p:spPr>
          <a:xfrm>
            <a:off x="637200" y="2446920"/>
            <a:ext cx="5205240" cy="3470040"/>
          </a:xfrm>
          <a:prstGeom prst="rect">
            <a:avLst/>
          </a:prstGeom>
          <a:ln w="0">
            <a:noFill/>
          </a:ln>
        </p:spPr>
      </p:pic>
      <p:sp>
        <p:nvSpPr>
          <p:cNvPr id="92" name="TextovéPole 3"/>
          <p:cNvSpPr/>
          <p:nvPr/>
        </p:nvSpPr>
        <p:spPr>
          <a:xfrm>
            <a:off x="2563200" y="1376280"/>
            <a:ext cx="2230200" cy="9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1 vyučovací hodina</a:t>
            </a:r>
            <a:endParaRPr b="0" lang="cs-CZ" sz="18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1 třída</a:t>
            </a:r>
            <a:endParaRPr b="0" lang="cs-CZ" sz="18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6.-8. ročník ZŠ</a:t>
            </a:r>
            <a:endParaRPr b="0" lang="cs-CZ" sz="1800" spc="-1" strike="noStrike">
              <a:latin typeface="Arial"/>
            </a:endParaRPr>
          </a:p>
        </p:txBody>
      </p:sp>
      <p:pic>
        <p:nvPicPr>
          <p:cNvPr id="93" name="Obrázek 5" descr=""/>
          <p:cNvPicPr/>
          <p:nvPr/>
        </p:nvPicPr>
        <p:blipFill>
          <a:blip r:embed="rId2"/>
          <a:stretch/>
        </p:blipFill>
        <p:spPr>
          <a:xfrm>
            <a:off x="6095880" y="2446920"/>
            <a:ext cx="5843880" cy="3470040"/>
          </a:xfrm>
          <a:prstGeom prst="rect">
            <a:avLst/>
          </a:prstGeom>
          <a:ln w="0">
            <a:noFill/>
          </a:ln>
        </p:spPr>
      </p:pic>
      <p:pic>
        <p:nvPicPr>
          <p:cNvPr id="94" name="Obrázek 6" descr=""/>
          <p:cNvPicPr/>
          <p:nvPr/>
        </p:nvPicPr>
        <p:blipFill>
          <a:blip r:embed="rId3"/>
          <a:stretch/>
        </p:blipFill>
        <p:spPr>
          <a:xfrm>
            <a:off x="9601200" y="152280"/>
            <a:ext cx="2162520" cy="2162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98720" y="219240"/>
            <a:ext cx="114811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400" spc="-1" strike="noStrike">
                <a:solidFill>
                  <a:srgbClr val="000000"/>
                </a:solidFill>
                <a:latin typeface="Calibri Light"/>
              </a:rPr>
              <a:t>Krizová intervence </a:t>
            </a:r>
            <a:r>
              <a:rPr b="1" lang="cs-CZ" sz="4400" spc="-1" strike="noStrike">
                <a:solidFill>
                  <a:srgbClr val="000000"/>
                </a:solidFill>
                <a:latin typeface="Calibri Light"/>
              </a:rPr>
              <a:t>– rizikové chování, akt. situace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Okamžitá podpora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On-line forma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Podpora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Konzultace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Návazné služby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7" name="Obrázek 3" descr=""/>
          <p:cNvPicPr/>
          <p:nvPr/>
        </p:nvPicPr>
        <p:blipFill>
          <a:blip r:embed="rId1"/>
          <a:stretch/>
        </p:blipFill>
        <p:spPr>
          <a:xfrm>
            <a:off x="5486400" y="1544760"/>
            <a:ext cx="4912920" cy="4912920"/>
          </a:xfrm>
          <a:prstGeom prst="rect">
            <a:avLst/>
          </a:prstGeom>
          <a:ln w="0">
            <a:noFill/>
          </a:ln>
        </p:spPr>
      </p:pic>
      <p:pic>
        <p:nvPicPr>
          <p:cNvPr id="98" name="Obrázek 4" descr=""/>
          <p:cNvPicPr/>
          <p:nvPr/>
        </p:nvPicPr>
        <p:blipFill>
          <a:blip r:embed="rId2"/>
          <a:stretch/>
        </p:blipFill>
        <p:spPr>
          <a:xfrm>
            <a:off x="838080" y="4695120"/>
            <a:ext cx="2162520" cy="2162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98720" y="219240"/>
            <a:ext cx="114811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cs-CZ" sz="4400" spc="-1" strike="noStrike">
                <a:solidFill>
                  <a:srgbClr val="000000"/>
                </a:solidFill>
                <a:latin typeface="Calibri Light"/>
              </a:rPr>
              <a:t>EDU-FUN-TASTIC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698508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7000"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cs-CZ" sz="2800" spc="-1" strike="noStrike">
                <a:solidFill>
                  <a:srgbClr val="000000"/>
                </a:solidFill>
                <a:latin typeface="Calibri"/>
              </a:rPr>
              <a:t>Interaktivní program reagující na aktuální trendy rizikového chování u dospívajících: 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Nové drogy * Sebepoškozování  * PPP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cs-CZ" sz="2800" spc="-1" strike="noStrike">
                <a:solidFill>
                  <a:srgbClr val="000000"/>
                </a:solidFill>
                <a:latin typeface="Calibri"/>
              </a:rPr>
              <a:t>Obsah: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Rozhovor s klienty, kteří tyto problémy řešili 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Edukativní prezentace poutavou formou 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Dokumentární film o příčinách a dopadech 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Kontakty na odborná zařízení 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Zdravé copingové strategie 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Příjemná atmosféra </a:t>
            </a:r>
            <a:r>
              <a:rPr b="0" lang="cs-CZ" sz="2800" spc="-1" strike="noStrike">
                <a:solidFill>
                  <a:srgbClr val="000000"/>
                </a:solidFill>
                <a:latin typeface="Wingdings"/>
              </a:rPr>
              <a:t>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1" name="Obrázek 4" descr=""/>
          <p:cNvPicPr/>
          <p:nvPr/>
        </p:nvPicPr>
        <p:blipFill>
          <a:blip r:embed="rId1"/>
          <a:stretch/>
        </p:blipFill>
        <p:spPr>
          <a:xfrm>
            <a:off x="9528120" y="0"/>
            <a:ext cx="1825200" cy="1825200"/>
          </a:xfrm>
          <a:prstGeom prst="rect">
            <a:avLst/>
          </a:prstGeom>
          <a:ln w="0">
            <a:noFill/>
          </a:ln>
        </p:spPr>
      </p:pic>
      <p:sp>
        <p:nvSpPr>
          <p:cNvPr id="102" name="Obdélník 5"/>
          <p:cNvSpPr/>
          <p:nvPr/>
        </p:nvSpPr>
        <p:spPr>
          <a:xfrm>
            <a:off x="8150040" y="4733640"/>
            <a:ext cx="3529800" cy="167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cs-CZ" sz="2600" spc="-1" strike="noStrike">
                <a:solidFill>
                  <a:srgbClr val="000000"/>
                </a:solidFill>
                <a:latin typeface="Calibri"/>
              </a:rPr>
              <a:t>Cílová skupina:</a:t>
            </a:r>
            <a:r>
              <a:rPr b="0" lang="cs-CZ" sz="2600" spc="-1" strike="noStrike">
                <a:solidFill>
                  <a:srgbClr val="000000"/>
                </a:solidFill>
                <a:latin typeface="Calibri"/>
              </a:rPr>
              <a:t> </a:t>
            </a:r>
            <a:endParaRPr b="0" lang="cs-CZ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cs-CZ" sz="2600" spc="-1" strike="noStrike">
                <a:solidFill>
                  <a:srgbClr val="000000"/>
                </a:solidFill>
                <a:latin typeface="Calibri"/>
              </a:rPr>
              <a:t>Žáci ZŠ (8. a 9. třídy) a SŠ</a:t>
            </a:r>
            <a:br>
              <a:rPr sz="2600"/>
            </a:br>
            <a:r>
              <a:rPr b="1" lang="cs-CZ" sz="2600" spc="-1" strike="noStrike">
                <a:solidFill>
                  <a:srgbClr val="000000"/>
                </a:solidFill>
                <a:latin typeface="Calibri"/>
              </a:rPr>
              <a:t>Délka:</a:t>
            </a:r>
            <a:r>
              <a:rPr b="0" lang="cs-CZ" sz="2600" spc="-1" strike="noStrike">
                <a:solidFill>
                  <a:srgbClr val="000000"/>
                </a:solidFill>
                <a:latin typeface="Calibri"/>
              </a:rPr>
              <a:t> 70 minut</a:t>
            </a:r>
            <a:br>
              <a:rPr sz="2600"/>
            </a:br>
            <a:endParaRPr b="0" lang="cs-CZ" sz="2600" spc="-1" strike="noStrike">
              <a:latin typeface="Arial"/>
            </a:endParaRPr>
          </a:p>
        </p:txBody>
      </p:sp>
      <p:pic>
        <p:nvPicPr>
          <p:cNvPr id="103" name="Obrázek 6" descr=""/>
          <p:cNvPicPr/>
          <p:nvPr/>
        </p:nvPicPr>
        <p:blipFill>
          <a:blip r:embed="rId2"/>
          <a:stretch/>
        </p:blipFill>
        <p:spPr>
          <a:xfrm>
            <a:off x="7739640" y="1825560"/>
            <a:ext cx="3940200" cy="2626920"/>
          </a:xfrm>
          <a:prstGeom prst="rect">
            <a:avLst/>
          </a:prstGeom>
          <a:ln w="0">
            <a:noFill/>
          </a:ln>
        </p:spPr>
      </p:pic>
      <p:sp>
        <p:nvSpPr>
          <p:cNvPr id="104" name="Obdélník 7"/>
          <p:cNvSpPr/>
          <p:nvPr/>
        </p:nvSpPr>
        <p:spPr>
          <a:xfrm>
            <a:off x="5069880" y="5853960"/>
            <a:ext cx="173844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cs-CZ" sz="1800" spc="-1" strike="noStrike" u="sng">
                <a:solidFill>
                  <a:srgbClr val="0563c1"/>
                </a:solidFill>
                <a:uFillTx/>
                <a:latin typeface="Calibri"/>
                <a:hlinkClick r:id="rId3"/>
              </a:rPr>
              <a:t>EDU-FUN-TASTIC</a:t>
            </a:r>
            <a:endParaRPr b="0" lang="cs-CZ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7740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400" spc="-1" strike="noStrike">
                <a:solidFill>
                  <a:srgbClr val="000000"/>
                </a:solidFill>
                <a:latin typeface="Calibri Light"/>
              </a:rPr>
              <a:t>Adaptační den, adaptační kurz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838080" y="1289880"/>
            <a:ext cx="4894200" cy="28054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3000"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800" spc="-1" strike="noStrike">
                <a:solidFill>
                  <a:srgbClr val="000000"/>
                </a:solidFill>
                <a:latin typeface="Calibri"/>
              </a:rPr>
              <a:t>Stmelení a nastartování kolektivu </a:t>
            </a:r>
            <a:endParaRPr b="0" lang="cs-CZ" sz="3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800" spc="-1" strike="noStrike">
                <a:solidFill>
                  <a:srgbClr val="000000"/>
                </a:solidFill>
                <a:latin typeface="Calibri"/>
              </a:rPr>
              <a:t>   </a:t>
            </a:r>
            <a:r>
              <a:rPr b="0" lang="cs-CZ" sz="3800" spc="-1" strike="noStrike">
                <a:solidFill>
                  <a:srgbClr val="000000"/>
                </a:solidFill>
                <a:latin typeface="Calibri"/>
              </a:rPr>
              <a:t>a třídního učitele</a:t>
            </a:r>
            <a:endParaRPr b="0" lang="cs-CZ" sz="3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3800" spc="-1" strike="noStrike">
                <a:solidFill>
                  <a:srgbClr val="000000"/>
                </a:solidFill>
                <a:latin typeface="Calibri"/>
              </a:rPr>
              <a:t>Mapování situace ve třídě</a:t>
            </a:r>
            <a:endParaRPr b="0" lang="cs-CZ" sz="3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3800" spc="-1" strike="noStrike">
                <a:solidFill>
                  <a:srgbClr val="000000"/>
                </a:solidFill>
                <a:latin typeface="Calibri"/>
              </a:rPr>
              <a:t>Zážitková forma</a:t>
            </a:r>
            <a:endParaRPr b="0" lang="cs-CZ" sz="3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3800" spc="-1" strike="noStrike">
                <a:solidFill>
                  <a:srgbClr val="000000"/>
                </a:solidFill>
                <a:latin typeface="Calibri"/>
              </a:rPr>
              <a:t>Podrobná zpráva a doporučení</a:t>
            </a:r>
            <a:endParaRPr b="0" lang="cs-CZ" sz="3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TextovéPole 3"/>
          <p:cNvSpPr/>
          <p:nvPr/>
        </p:nvSpPr>
        <p:spPr>
          <a:xfrm>
            <a:off x="838080" y="3996720"/>
            <a:ext cx="6459120" cy="22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>
              <a:lnSpc>
                <a:spcPct val="100000"/>
              </a:lnSpc>
              <a:buClr>
                <a:srgbClr val="2f5597"/>
              </a:buClr>
              <a:buFont typeface="Arial"/>
              <a:buChar char="•"/>
            </a:pPr>
            <a:r>
              <a:rPr b="0" lang="cs-CZ" sz="3600" spc="-1" strike="noStrike">
                <a:solidFill>
                  <a:srgbClr val="2f5597"/>
                </a:solidFill>
                <a:latin typeface="Calibri"/>
              </a:rPr>
              <a:t>Program „Vyplouváme“</a:t>
            </a:r>
            <a:endParaRPr b="0" lang="cs-CZ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cs-CZ" sz="3600" spc="-1" strike="noStrike">
                <a:solidFill>
                  <a:srgbClr val="2f5597"/>
                </a:solidFill>
                <a:latin typeface="Calibri"/>
              </a:rPr>
              <a:t>6 hod., 6. třída</a:t>
            </a:r>
            <a:endParaRPr b="0" lang="cs-CZ" sz="3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2f5597"/>
              </a:buClr>
              <a:buFont typeface="Arial"/>
              <a:buChar char="•"/>
            </a:pPr>
            <a:r>
              <a:rPr b="0" lang="cs-CZ" sz="3600" spc="-1" strike="noStrike">
                <a:solidFill>
                  <a:srgbClr val="2f5597"/>
                </a:solidFill>
                <a:latin typeface="Calibri"/>
              </a:rPr>
              <a:t>Adaptační kurzy </a:t>
            </a:r>
            <a:r>
              <a:rPr b="0" lang="cs-CZ" sz="3600" spc="-1" strike="noStrike">
                <a:solidFill>
                  <a:srgbClr val="2f5597"/>
                </a:solidFill>
                <a:latin typeface="Calibri"/>
              </a:rPr>
              <a:t>– 2-3 dny</a:t>
            </a:r>
            <a:endParaRPr b="0" lang="cs-CZ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cs-CZ" sz="3600" spc="-1" strike="noStrike">
                <a:solidFill>
                  <a:srgbClr val="2f5597"/>
                </a:solidFill>
                <a:latin typeface="Calibri"/>
              </a:rPr>
              <a:t>1. roč. SŠ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108" name="Obrázek 4" descr=""/>
          <p:cNvPicPr/>
          <p:nvPr/>
        </p:nvPicPr>
        <p:blipFill>
          <a:blip r:embed="rId1"/>
          <a:stretch/>
        </p:blipFill>
        <p:spPr>
          <a:xfrm>
            <a:off x="6182280" y="1825560"/>
            <a:ext cx="6009480" cy="4507200"/>
          </a:xfrm>
          <a:prstGeom prst="rect">
            <a:avLst/>
          </a:prstGeom>
          <a:ln w="0">
            <a:noFill/>
          </a:ln>
        </p:spPr>
      </p:pic>
      <p:pic>
        <p:nvPicPr>
          <p:cNvPr id="109" name="Obrázek 5" descr=""/>
          <p:cNvPicPr/>
          <p:nvPr/>
        </p:nvPicPr>
        <p:blipFill>
          <a:blip r:embed="rId2"/>
          <a:stretch/>
        </p:blipFill>
        <p:spPr>
          <a:xfrm>
            <a:off x="10137960" y="152280"/>
            <a:ext cx="1625760" cy="1625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cs-CZ" sz="4400" spc="-1" strike="noStrike">
                <a:solidFill>
                  <a:srgbClr val="000000"/>
                </a:solidFill>
                <a:latin typeface="Calibri Light"/>
              </a:rPr>
              <a:t>Kurzy pro pedagogy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303880" cy="2368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Krizová intervence ve školství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Nové trendy v oblasti RCH u dětí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Prevence vyhoření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Wellbeing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SUPERVIZE, KOUČOVÁNÍ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2" name="Obrázek 3" descr=""/>
          <p:cNvPicPr/>
          <p:nvPr/>
        </p:nvPicPr>
        <p:blipFill>
          <a:blip r:embed="rId1"/>
          <a:stretch/>
        </p:blipFill>
        <p:spPr>
          <a:xfrm>
            <a:off x="6095880" y="1027800"/>
            <a:ext cx="5426280" cy="5426280"/>
          </a:xfrm>
          <a:prstGeom prst="rect">
            <a:avLst/>
          </a:prstGeom>
          <a:ln w="0">
            <a:noFill/>
          </a:ln>
        </p:spPr>
      </p:pic>
      <p:pic>
        <p:nvPicPr>
          <p:cNvPr id="113" name="Obrázek 4" descr=""/>
          <p:cNvPicPr/>
          <p:nvPr/>
        </p:nvPicPr>
        <p:blipFill>
          <a:blip r:embed="rId2"/>
          <a:stretch/>
        </p:blipFill>
        <p:spPr>
          <a:xfrm>
            <a:off x="838080" y="5208120"/>
            <a:ext cx="1649520" cy="1649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Zážitkové exkurze, výlety, hory, stáže, </a:t>
            </a: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…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5" name="Picture 2" descr="http://prev.cz/wp-content/uploads/2023/08/vylet.jpg"/>
          <p:cNvPicPr/>
          <p:nvPr/>
        </p:nvPicPr>
        <p:blipFill>
          <a:blip r:embed="rId1"/>
          <a:stretch/>
        </p:blipFill>
        <p:spPr>
          <a:xfrm>
            <a:off x="2088360" y="1395000"/>
            <a:ext cx="8014680" cy="5303880"/>
          </a:xfrm>
          <a:prstGeom prst="rect">
            <a:avLst/>
          </a:prstGeom>
          <a:ln w="0">
            <a:noFill/>
          </a:ln>
        </p:spPr>
      </p:pic>
      <p:pic>
        <p:nvPicPr>
          <p:cNvPr id="116" name="Obrázek 4" descr=""/>
          <p:cNvPicPr/>
          <p:nvPr/>
        </p:nvPicPr>
        <p:blipFill>
          <a:blip r:embed="rId2"/>
          <a:stretch/>
        </p:blipFill>
        <p:spPr>
          <a:xfrm>
            <a:off x="10103400" y="152280"/>
            <a:ext cx="1660320" cy="1660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Obrázek 3" descr=""/>
          <p:cNvPicPr/>
          <p:nvPr/>
        </p:nvPicPr>
        <p:blipFill>
          <a:blip r:embed="rId1"/>
          <a:stretch/>
        </p:blipFill>
        <p:spPr>
          <a:xfrm>
            <a:off x="9601200" y="152280"/>
            <a:ext cx="2162520" cy="2162520"/>
          </a:xfrm>
          <a:prstGeom prst="rect">
            <a:avLst/>
          </a:prstGeom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096560" y="2004480"/>
            <a:ext cx="52441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Děkuji za pozornost </a:t>
            </a:r>
            <a:r>
              <a:rPr b="0" lang="cs-CZ" sz="4400" spc="-1" strike="noStrike">
                <a:solidFill>
                  <a:srgbClr val="000000"/>
                </a:solidFill>
                <a:latin typeface="Wingdings"/>
              </a:rPr>
              <a:t>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7036920" y="2582280"/>
            <a:ext cx="4726800" cy="3441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PREV education, s.r.o.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Mgr. Ivana Sugar</a:t>
            </a:r>
            <a:br>
              <a:rPr sz="3200"/>
            </a:b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📱 Tel.: </a:t>
            </a:r>
            <a:r>
              <a:rPr b="1" lang="cs-CZ" sz="3200" spc="-1" strike="noStrike">
                <a:solidFill>
                  <a:srgbClr val="000000"/>
                </a:solidFill>
                <a:latin typeface="Calibri"/>
              </a:rPr>
              <a:t>731 106 475</a:t>
            </a:r>
            <a:br>
              <a:rPr sz="3200"/>
            </a:b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✉ E-mail: </a:t>
            </a:r>
            <a:r>
              <a:rPr b="1" lang="cs-CZ" sz="3200" spc="-1" strike="noStrike" u="sng">
                <a:solidFill>
                  <a:srgbClr val="0563c1"/>
                </a:solidFill>
                <a:uFillTx/>
                <a:latin typeface="Calibri"/>
                <a:hlinkClick r:id="rId2"/>
              </a:rPr>
              <a:t>prev@prev.cz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www.prev.cz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Rectangle 2"/>
          <p:cNvSpPr/>
          <p:nvPr/>
        </p:nvSpPr>
        <p:spPr>
          <a:xfrm>
            <a:off x="-8241480" y="3088440"/>
            <a:ext cx="215298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1" name="Obrázek 2" descr=""/>
          <p:cNvPicPr/>
          <p:nvPr/>
        </p:nvPicPr>
        <p:blipFill>
          <a:blip r:embed="rId3"/>
          <a:stretch/>
        </p:blipFill>
        <p:spPr>
          <a:xfrm>
            <a:off x="4254120" y="3434040"/>
            <a:ext cx="2620800" cy="2589840"/>
          </a:xfrm>
          <a:prstGeom prst="rect">
            <a:avLst/>
          </a:prstGeom>
          <a:ln w="0">
            <a:noFill/>
          </a:ln>
        </p:spPr>
      </p:pic>
      <p:sp>
        <p:nvSpPr>
          <p:cNvPr id="122" name="Rectangle 3"/>
          <p:cNvSpPr/>
          <p:nvPr/>
        </p:nvSpPr>
        <p:spPr>
          <a:xfrm>
            <a:off x="-8241480" y="3546720"/>
            <a:ext cx="21529800" cy="36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x-none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1" lang="x-none" sz="1800" spc="-1" strike="noStrike">
                <a:solidFill>
                  <a:srgbClr val="000000"/>
                </a:solidFill>
                <a:latin typeface="Arial"/>
              </a:rPr>
              <a:t>KONTAKT A OBJEDNÁVKY</a:t>
            </a:r>
            <a:endParaRPr b="0" lang="cs-CZ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Application>LibreOffice/7.3.3.2$Windows_X86_64 LibreOffice_project/d1d0ea68f081ee2800a922cac8f79445e4603348</Application>
  <AppVersion>15.0000</AppVersion>
  <Words>171</Words>
  <Paragraphs>58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2024-11-28T20:23:04Z</dcterms:created>
  <dc:creator>Jan Veselý</dc:creator>
  <dc:description/>
  <dc:language>cs-CZ</dc:language>
  <cp:lastModifiedBy>Jan Veselý</cp:lastModifiedBy>
  <dcterms:modified xsi:type="dcterms:W3CDTF">2025-10-07T21:33:36Z</dcterms:modified>
  <cp:revision>19</cp:revision>
  <dc:subject/>
  <dc:title>PREV education, Brno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9</vt:i4>
  </property>
</Properties>
</file>